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grpSp>
        <p:nvGrpSpPr>
          <p:cNvPr name="Group 3" id="3"/>
          <p:cNvGrpSpPr/>
          <p:nvPr/>
        </p:nvGrpSpPr>
        <p:grpSpPr>
          <a:xfrm rot="0">
            <a:off x="10386866" y="3659005"/>
            <a:ext cx="7136075" cy="3841309"/>
            <a:chOff x="0" y="0"/>
            <a:chExt cx="9514766" cy="5121746"/>
          </a:xfrm>
        </p:grpSpPr>
        <p:sp>
          <p:nvSpPr>
            <p:cNvPr name="TextBox 4" id="4"/>
            <p:cNvSpPr txBox="true"/>
            <p:nvPr/>
          </p:nvSpPr>
          <p:spPr>
            <a:xfrm rot="0">
              <a:off x="0" y="-9525"/>
              <a:ext cx="9514766" cy="3956726"/>
            </a:xfrm>
            <a:prstGeom prst="rect">
              <a:avLst/>
            </a:prstGeom>
          </p:spPr>
          <p:txBody>
            <a:bodyPr anchor="t" rtlCol="false" tIns="0" lIns="0" bIns="0" rIns="0">
              <a:spAutoFit/>
            </a:bodyPr>
            <a:lstStyle/>
            <a:p>
              <a:pPr>
                <a:lnSpc>
                  <a:spcPts val="7823"/>
                </a:lnSpc>
              </a:pPr>
              <a:r>
                <a:rPr lang="en-US" sz="6519">
                  <a:solidFill>
                    <a:srgbClr val="000000"/>
                  </a:solidFill>
                  <a:latin typeface="Inter Bold"/>
                </a:rPr>
                <a:t>book recommendation system.</a:t>
              </a:r>
            </a:p>
          </p:txBody>
        </p:sp>
        <p:sp>
          <p:nvSpPr>
            <p:cNvPr name="TextBox 5" id="5"/>
            <p:cNvSpPr txBox="true"/>
            <p:nvPr/>
          </p:nvSpPr>
          <p:spPr>
            <a:xfrm rot="0">
              <a:off x="0" y="4690239"/>
              <a:ext cx="9514766" cy="431506"/>
            </a:xfrm>
            <a:prstGeom prst="rect">
              <a:avLst/>
            </a:prstGeom>
          </p:spPr>
          <p:txBody>
            <a:bodyPr anchor="t" rtlCol="false" tIns="0" lIns="0" bIns="0" rIns="0">
              <a:spAutoFit/>
            </a:bodyPr>
            <a:lstStyle/>
            <a:p>
              <a:pPr>
                <a:lnSpc>
                  <a:spcPts val="2738"/>
                </a:lnSpc>
                <a:spcBef>
                  <a:spcPct val="0"/>
                </a:spcBef>
              </a:pPr>
              <a:r>
                <a:rPr lang="en-US" sz="1955">
                  <a:solidFill>
                    <a:srgbClr val="000000"/>
                  </a:solidFill>
                  <a:latin typeface="Inter"/>
                </a:rPr>
                <a:t>NATHASYA GUNAWAN | JCDS-09 JKT</a:t>
              </a:r>
            </a:p>
          </p:txBody>
        </p:sp>
      </p:grpSp>
      <p:pic>
        <p:nvPicPr>
          <p:cNvPr name="Picture 6" id="6"/>
          <p:cNvPicPr>
            <a:picLocks noChangeAspect="true"/>
          </p:cNvPicPr>
          <p:nvPr/>
        </p:nvPicPr>
        <p:blipFill>
          <a:blip r:embed="rId3"/>
          <a:srcRect l="0" t="5646" r="0" b="5646"/>
          <a:stretch>
            <a:fillRect/>
          </a:stretch>
        </p:blipFill>
        <p:spPr>
          <a:xfrm flipH="false" flipV="false" rot="0">
            <a:off x="1795658" y="934022"/>
            <a:ext cx="6877846" cy="8134922"/>
          </a:xfrm>
          <a:prstGeom prst="rect">
            <a:avLst/>
          </a:prstGeom>
        </p:spPr>
      </p:pic>
      <p:sp>
        <p:nvSpPr>
          <p:cNvPr name="TextBox 7" id="7"/>
          <p:cNvSpPr txBox="true"/>
          <p:nvPr/>
        </p:nvSpPr>
        <p:spPr>
          <a:xfrm rot="0">
            <a:off x="7153427" y="628650"/>
            <a:ext cx="3040154"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6667"/>
                  </a:srgbClr>
                </a:solidFill>
                <a:latin typeface="Inter Bold"/>
              </a:rPr>
              <a:t>01</a:t>
            </a:r>
          </a:p>
        </p:txBody>
      </p:sp>
      <p:sp>
        <p:nvSpPr>
          <p:cNvPr name="TextBox 8" id="8"/>
          <p:cNvSpPr txBox="true"/>
          <p:nvPr/>
        </p:nvSpPr>
        <p:spPr>
          <a:xfrm rot="-5400000">
            <a:off x="-1847102" y="3866402"/>
            <a:ext cx="5943722" cy="268317"/>
          </a:xfrm>
          <a:prstGeom prst="rect">
            <a:avLst/>
          </a:prstGeom>
        </p:spPr>
        <p:txBody>
          <a:bodyPr anchor="t" rtlCol="false" tIns="0" lIns="0" bIns="0" rIns="0">
            <a:spAutoFit/>
          </a:bodyPr>
          <a:lstStyle/>
          <a:p>
            <a:pPr algn="r">
              <a:lnSpc>
                <a:spcPts val="2239"/>
              </a:lnSpc>
              <a:spcBef>
                <a:spcPct val="0"/>
              </a:spcBef>
            </a:pPr>
            <a:r>
              <a:rPr lang="en-US" sz="1599">
                <a:solidFill>
                  <a:srgbClr val="000000"/>
                </a:solidFill>
                <a:latin typeface="Inter"/>
              </a:rPr>
              <a:t>NATHASYA GUNAWAN | 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1028700"/>
            <a:ext cx="8926731" cy="8229600"/>
          </a:xfrm>
          <a:prstGeom prst="rect">
            <a:avLst/>
          </a:prstGeom>
          <a:solidFill>
            <a:srgbClr val="F7D7BC"/>
          </a:solidFill>
        </p:spPr>
      </p:sp>
      <p:grpSp>
        <p:nvGrpSpPr>
          <p:cNvPr name="Group 3" id="3"/>
          <p:cNvGrpSpPr/>
          <p:nvPr/>
        </p:nvGrpSpPr>
        <p:grpSpPr>
          <a:xfrm rot="0">
            <a:off x="1283817" y="2710503"/>
            <a:ext cx="8416498" cy="4865994"/>
            <a:chOff x="0" y="0"/>
            <a:chExt cx="11221997" cy="6487993"/>
          </a:xfrm>
        </p:grpSpPr>
        <p:sp>
          <p:nvSpPr>
            <p:cNvPr name="TextBox 4" id="4"/>
            <p:cNvSpPr txBox="true"/>
            <p:nvPr/>
          </p:nvSpPr>
          <p:spPr>
            <a:xfrm rot="0">
              <a:off x="0" y="-180975"/>
              <a:ext cx="11221997" cy="5883835"/>
            </a:xfrm>
            <a:prstGeom prst="rect">
              <a:avLst/>
            </a:prstGeom>
          </p:spPr>
          <p:txBody>
            <a:bodyPr anchor="t" rtlCol="false" tIns="0" lIns="0" bIns="0" rIns="0">
              <a:spAutoFit/>
            </a:bodyPr>
            <a:lstStyle/>
            <a:p>
              <a:pPr>
                <a:lnSpc>
                  <a:spcPts val="11900"/>
                </a:lnSpc>
              </a:pPr>
              <a:r>
                <a:rPr lang="en-US" sz="8499">
                  <a:solidFill>
                    <a:srgbClr val="000000"/>
                  </a:solidFill>
                  <a:latin typeface="Inter Bold"/>
                </a:rPr>
                <a:t>EXPLORATORY DATA </a:t>
              </a:r>
            </a:p>
            <a:p>
              <a:pPr>
                <a:lnSpc>
                  <a:spcPts val="11899"/>
                </a:lnSpc>
                <a:spcBef>
                  <a:spcPct val="0"/>
                </a:spcBef>
              </a:pPr>
              <a:r>
                <a:rPr lang="en-US" sz="8499">
                  <a:solidFill>
                    <a:srgbClr val="000000"/>
                  </a:solidFill>
                  <a:latin typeface="Inter Bold"/>
                </a:rPr>
                <a:t>ANALYSIS</a:t>
              </a:r>
            </a:p>
          </p:txBody>
        </p:sp>
        <p:sp>
          <p:nvSpPr>
            <p:cNvPr name="TextBox 5" id="5"/>
            <p:cNvSpPr txBox="true"/>
            <p:nvPr/>
          </p:nvSpPr>
          <p:spPr>
            <a:xfrm rot="0">
              <a:off x="0" y="5912353"/>
              <a:ext cx="11221997" cy="575639"/>
            </a:xfrm>
            <a:prstGeom prst="rect">
              <a:avLst/>
            </a:prstGeom>
          </p:spPr>
          <p:txBody>
            <a:bodyPr anchor="t" rtlCol="false" tIns="0" lIns="0" bIns="0" rIns="0">
              <a:spAutoFit/>
            </a:bodyPr>
            <a:lstStyle/>
            <a:p>
              <a:pPr>
                <a:lnSpc>
                  <a:spcPts val="3640"/>
                </a:lnSpc>
                <a:spcBef>
                  <a:spcPct val="0"/>
                </a:spcBef>
              </a:pPr>
            </a:p>
          </p:txBody>
        </p:sp>
      </p:grpSp>
      <p:sp>
        <p:nvSpPr>
          <p:cNvPr name="TextBox 6" id="6"/>
          <p:cNvSpPr txBox="true"/>
          <p:nvPr/>
        </p:nvSpPr>
        <p:spPr>
          <a:xfrm rot="0">
            <a:off x="13157617" y="1341454"/>
            <a:ext cx="3401440"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10</a:t>
            </a:r>
          </a:p>
        </p:txBody>
      </p:sp>
      <p:pic>
        <p:nvPicPr>
          <p:cNvPr name="Picture 7" id="7"/>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39447" y="2275316"/>
            <a:ext cx="8604553" cy="573636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615369" y="2275316"/>
            <a:ext cx="8609934" cy="5736369"/>
          </a:xfrm>
          <a:prstGeom prst="rect">
            <a:avLst/>
          </a:prstGeom>
        </p:spPr>
      </p:pic>
      <p:sp>
        <p:nvSpPr>
          <p:cNvPr name="TextBox 5" id="5"/>
          <p:cNvSpPr txBox="true"/>
          <p:nvPr/>
        </p:nvSpPr>
        <p:spPr>
          <a:xfrm rot="0">
            <a:off x="1028700" y="8933872"/>
            <a:ext cx="7246238" cy="324428"/>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Inter"/>
              </a:rPr>
              <a:t>Books with the highest amount of ratings given on Goodreads</a:t>
            </a:r>
          </a:p>
        </p:txBody>
      </p:sp>
      <p:sp>
        <p:nvSpPr>
          <p:cNvPr name="TextBox 6" id="6"/>
          <p:cNvSpPr txBox="true"/>
          <p:nvPr/>
        </p:nvSpPr>
        <p:spPr>
          <a:xfrm rot="0">
            <a:off x="539447" y="933450"/>
            <a:ext cx="860455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Most Rated Books</a:t>
            </a:r>
          </a:p>
        </p:txBody>
      </p:sp>
      <p:sp>
        <p:nvSpPr>
          <p:cNvPr name="TextBox 7" id="7"/>
          <p:cNvSpPr txBox="true"/>
          <p:nvPr/>
        </p:nvSpPr>
        <p:spPr>
          <a:xfrm rot="0">
            <a:off x="9615369" y="933450"/>
            <a:ext cx="860455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Top Rated Books</a:t>
            </a:r>
          </a:p>
        </p:txBody>
      </p:sp>
      <p:sp>
        <p:nvSpPr>
          <p:cNvPr name="TextBox 8" id="8"/>
          <p:cNvSpPr txBox="true"/>
          <p:nvPr/>
        </p:nvSpPr>
        <p:spPr>
          <a:xfrm rot="0">
            <a:off x="10204541" y="8933872"/>
            <a:ext cx="7246238" cy="324428"/>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Inter"/>
              </a:rPr>
              <a:t>Books with the highest ratings on Goodreads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77787" y="2055346"/>
            <a:ext cx="12352616" cy="6176308"/>
          </a:xfrm>
          <a:prstGeom prst="rect">
            <a:avLst/>
          </a:prstGeom>
        </p:spPr>
      </p:pic>
      <p:sp>
        <p:nvSpPr>
          <p:cNvPr name="TextBox 4" id="4"/>
          <p:cNvSpPr txBox="true"/>
          <p:nvPr/>
        </p:nvSpPr>
        <p:spPr>
          <a:xfrm rot="0">
            <a:off x="4841724" y="933450"/>
            <a:ext cx="860455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Book Rating Distribution</a:t>
            </a:r>
          </a:p>
        </p:txBody>
      </p:sp>
      <p:sp>
        <p:nvSpPr>
          <p:cNvPr name="TextBox 5" id="5"/>
          <p:cNvSpPr txBox="true"/>
          <p:nvPr/>
        </p:nvSpPr>
        <p:spPr>
          <a:xfrm rot="0">
            <a:off x="4977804" y="8459052"/>
            <a:ext cx="8332392" cy="609892"/>
          </a:xfrm>
          <a:prstGeom prst="rect">
            <a:avLst/>
          </a:prstGeom>
        </p:spPr>
        <p:txBody>
          <a:bodyPr anchor="t" rtlCol="false" tIns="0" lIns="0" bIns="0" rIns="0">
            <a:spAutoFit/>
          </a:bodyPr>
          <a:lstStyle/>
          <a:p>
            <a:pPr algn="ctr">
              <a:lnSpc>
                <a:spcPts val="2443"/>
              </a:lnSpc>
            </a:pPr>
            <a:r>
              <a:rPr lang="en-US" sz="1745">
                <a:solidFill>
                  <a:srgbClr val="000000"/>
                </a:solidFill>
                <a:latin typeface="Inter"/>
              </a:rPr>
              <a:t>Most people ten</a:t>
            </a:r>
            <a:r>
              <a:rPr lang="en-US" sz="1745">
                <a:solidFill>
                  <a:srgbClr val="000000"/>
                </a:solidFill>
                <a:latin typeface="Inter"/>
              </a:rPr>
              <a:t>d to give quite positive ratings to books. Most of the ratings are in the 3-5 range, while very few ratings are in the 1-2 range.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388994" y="1584958"/>
            <a:ext cx="11510012" cy="7673342"/>
          </a:xfrm>
          <a:prstGeom prst="rect">
            <a:avLst/>
          </a:prstGeom>
        </p:spPr>
      </p:pic>
      <p:sp>
        <p:nvSpPr>
          <p:cNvPr name="TextBox 4" id="4"/>
          <p:cNvSpPr txBox="true"/>
          <p:nvPr/>
        </p:nvSpPr>
        <p:spPr>
          <a:xfrm rot="0">
            <a:off x="4841724" y="537528"/>
            <a:ext cx="860455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Book Genres</a:t>
            </a:r>
          </a:p>
        </p:txBody>
      </p:sp>
      <p:sp>
        <p:nvSpPr>
          <p:cNvPr name="TextBox 5" id="5"/>
          <p:cNvSpPr txBox="true"/>
          <p:nvPr/>
        </p:nvSpPr>
        <p:spPr>
          <a:xfrm rot="0">
            <a:off x="5223029" y="9125522"/>
            <a:ext cx="7841943" cy="866167"/>
          </a:xfrm>
          <a:prstGeom prst="rect">
            <a:avLst/>
          </a:prstGeom>
        </p:spPr>
        <p:txBody>
          <a:bodyPr anchor="t" rtlCol="false" tIns="0" lIns="0" bIns="0" rIns="0">
            <a:spAutoFit/>
          </a:bodyPr>
          <a:lstStyle/>
          <a:p>
            <a:pPr algn="ctr">
              <a:lnSpc>
                <a:spcPts val="2299"/>
              </a:lnSpc>
            </a:pPr>
            <a:r>
              <a:rPr lang="en-US" sz="1642">
                <a:solidFill>
                  <a:srgbClr val="000000"/>
                </a:solidFill>
                <a:latin typeface="Inter"/>
              </a:rPr>
              <a:t>In this </a:t>
            </a:r>
            <a:r>
              <a:rPr lang="en-US" sz="1642">
                <a:solidFill>
                  <a:srgbClr val="000000"/>
                </a:solidFill>
                <a:latin typeface="Inter"/>
              </a:rPr>
              <a:t>data there is a high number of Fiction books, followed by Fantasy and Classics. Interestingly there is a low number of music, sports, and cookbooks in this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226085" y="531556"/>
            <a:ext cx="13835831" cy="9223887"/>
          </a:xfrm>
          <a:prstGeom prst="rect">
            <a:avLst/>
          </a:prstGeom>
        </p:spPr>
      </p:pic>
      <p:sp>
        <p:nvSpPr>
          <p:cNvPr name="TextBox 4" id="4"/>
          <p:cNvSpPr txBox="true"/>
          <p:nvPr/>
        </p:nvSpPr>
        <p:spPr>
          <a:xfrm rot="0">
            <a:off x="4841724" y="537528"/>
            <a:ext cx="860455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Correlation Heatmap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D7B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23227" y="1467439"/>
            <a:ext cx="6133512" cy="6133512"/>
          </a:xfrm>
          <a:prstGeom prst="rect">
            <a:avLst/>
          </a:prstGeom>
        </p:spPr>
      </p:pic>
      <p:sp>
        <p:nvSpPr>
          <p:cNvPr name="TextBox 4" id="4"/>
          <p:cNvSpPr txBox="true"/>
          <p:nvPr/>
        </p:nvSpPr>
        <p:spPr>
          <a:xfrm rot="0">
            <a:off x="1028700" y="1343614"/>
            <a:ext cx="6742063" cy="6257337"/>
          </a:xfrm>
          <a:prstGeom prst="rect">
            <a:avLst/>
          </a:prstGeom>
        </p:spPr>
        <p:txBody>
          <a:bodyPr anchor="t" rtlCol="false" tIns="0" lIns="0" bIns="0" rIns="0">
            <a:spAutoFit/>
          </a:bodyPr>
          <a:lstStyle/>
          <a:p>
            <a:pPr>
              <a:lnSpc>
                <a:spcPts val="8304"/>
              </a:lnSpc>
            </a:pPr>
            <a:r>
              <a:rPr lang="en-US" sz="5931">
                <a:solidFill>
                  <a:srgbClr val="000000"/>
                </a:solidFill>
                <a:latin typeface="Inter Bold"/>
              </a:rPr>
              <a:t>RELATIONSHIP BETWEEN </a:t>
            </a:r>
          </a:p>
          <a:p>
            <a:pPr>
              <a:lnSpc>
                <a:spcPts val="8304"/>
              </a:lnSpc>
            </a:pPr>
            <a:r>
              <a:rPr lang="en-US" sz="5931">
                <a:solidFill>
                  <a:srgbClr val="000000"/>
                </a:solidFill>
                <a:latin typeface="Inter Bold"/>
              </a:rPr>
              <a:t>THE NUMBER OF RATINGS &amp; </a:t>
            </a:r>
          </a:p>
          <a:p>
            <a:pPr>
              <a:lnSpc>
                <a:spcPts val="8304"/>
              </a:lnSpc>
              <a:spcBef>
                <a:spcPct val="0"/>
              </a:spcBef>
            </a:pPr>
            <a:r>
              <a:rPr lang="en-US" sz="5931">
                <a:solidFill>
                  <a:srgbClr val="000000"/>
                </a:solidFill>
                <a:latin typeface="Inter Bold"/>
              </a:rPr>
              <a:t>THE AVERAGE RATINGS</a:t>
            </a:r>
          </a:p>
        </p:txBody>
      </p:sp>
      <p:sp>
        <p:nvSpPr>
          <p:cNvPr name="TextBox 5" id="5"/>
          <p:cNvSpPr txBox="true"/>
          <p:nvPr/>
        </p:nvSpPr>
        <p:spPr>
          <a:xfrm rot="0">
            <a:off x="12028378" y="990600"/>
            <a:ext cx="5230922" cy="268317"/>
          </a:xfrm>
          <a:prstGeom prst="rect">
            <a:avLst/>
          </a:prstGeom>
        </p:spPr>
        <p:txBody>
          <a:bodyPr anchor="t" rtlCol="false" tIns="0" lIns="0" bIns="0" rIns="0">
            <a:spAutoFit/>
          </a:bodyPr>
          <a:lstStyle/>
          <a:p>
            <a:pPr algn="r">
              <a:lnSpc>
                <a:spcPts val="2239"/>
              </a:lnSpc>
              <a:spcBef>
                <a:spcPct val="0"/>
              </a:spcBef>
            </a:pPr>
            <a:r>
              <a:rPr lang="en-US" sz="1599">
                <a:solidFill>
                  <a:srgbClr val="000000"/>
                </a:solidFill>
                <a:latin typeface="Inter"/>
              </a:rPr>
              <a:t>NATHASYA GUNAWAN | FINAL PROJECT</a:t>
            </a:r>
          </a:p>
        </p:txBody>
      </p:sp>
      <p:sp>
        <p:nvSpPr>
          <p:cNvPr name="TextBox 6" id="6"/>
          <p:cNvSpPr txBox="true"/>
          <p:nvPr/>
        </p:nvSpPr>
        <p:spPr>
          <a:xfrm rot="0">
            <a:off x="1688186" y="8221032"/>
            <a:ext cx="14168553" cy="942590"/>
          </a:xfrm>
          <a:prstGeom prst="rect">
            <a:avLst/>
          </a:prstGeom>
        </p:spPr>
        <p:txBody>
          <a:bodyPr anchor="t" rtlCol="false" tIns="0" lIns="0" bIns="0" rIns="0">
            <a:spAutoFit/>
          </a:bodyPr>
          <a:lstStyle/>
          <a:p>
            <a:pPr algn="ctr">
              <a:lnSpc>
                <a:spcPts val="2519"/>
              </a:lnSpc>
            </a:pPr>
            <a:r>
              <a:rPr lang="en-US" sz="1799">
                <a:solidFill>
                  <a:srgbClr val="000000"/>
                </a:solidFill>
                <a:latin typeface="Open Sans"/>
              </a:rPr>
              <a:t>Theoretically, it might be that the popularity of a book (in terms of the number of ratings it receives) is associated with the average rating it receives, such that once a book is becoming popular it gets better ratings. However, our data shows that this is true only to a very small extent. The correlation between these variables is only 0.054.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D7B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
        <p:nvSpPr>
          <p:cNvPr name="TextBox 3" id="3"/>
          <p:cNvSpPr txBox="true"/>
          <p:nvPr/>
        </p:nvSpPr>
        <p:spPr>
          <a:xfrm rot="0">
            <a:off x="1028700" y="1343614"/>
            <a:ext cx="6742063" cy="6257337"/>
          </a:xfrm>
          <a:prstGeom prst="rect">
            <a:avLst/>
          </a:prstGeom>
        </p:spPr>
        <p:txBody>
          <a:bodyPr anchor="t" rtlCol="false" tIns="0" lIns="0" bIns="0" rIns="0">
            <a:spAutoFit/>
          </a:bodyPr>
          <a:lstStyle/>
          <a:p>
            <a:pPr>
              <a:lnSpc>
                <a:spcPts val="8304"/>
              </a:lnSpc>
            </a:pPr>
            <a:r>
              <a:rPr lang="en-US" sz="5931">
                <a:solidFill>
                  <a:srgbClr val="000000"/>
                </a:solidFill>
                <a:latin typeface="Inter Bold"/>
              </a:rPr>
              <a:t>RELATIONSHIP BETWEEN </a:t>
            </a:r>
          </a:p>
          <a:p>
            <a:pPr>
              <a:lnSpc>
                <a:spcPts val="8304"/>
              </a:lnSpc>
            </a:pPr>
            <a:r>
              <a:rPr lang="en-US" sz="5931">
                <a:solidFill>
                  <a:srgbClr val="000000"/>
                </a:solidFill>
                <a:latin typeface="Inter Bold"/>
              </a:rPr>
              <a:t>THE NUMBER OF EDITIONS &amp; </a:t>
            </a:r>
          </a:p>
          <a:p>
            <a:pPr>
              <a:lnSpc>
                <a:spcPts val="8304"/>
              </a:lnSpc>
              <a:spcBef>
                <a:spcPct val="0"/>
              </a:spcBef>
            </a:pPr>
            <a:r>
              <a:rPr lang="en-US" sz="5931">
                <a:solidFill>
                  <a:srgbClr val="000000"/>
                </a:solidFill>
                <a:latin typeface="Inter Bold"/>
              </a:rPr>
              <a:t>THE AVERAGE RATINGS</a:t>
            </a:r>
          </a:p>
        </p:txBody>
      </p:sp>
      <p:pic>
        <p:nvPicPr>
          <p:cNvPr name="Picture 4" id="4"/>
          <p:cNvPicPr>
            <a:picLocks noChangeAspect="true"/>
          </p:cNvPicPr>
          <p:nvPr/>
        </p:nvPicPr>
        <p:blipFill>
          <a:blip r:embed="rId3"/>
          <a:srcRect l="0" t="0" r="0" b="0"/>
          <a:stretch>
            <a:fillRect/>
          </a:stretch>
        </p:blipFill>
        <p:spPr>
          <a:xfrm flipH="false" flipV="false" rot="0">
            <a:off x="10267469" y="1739560"/>
            <a:ext cx="5589269" cy="5589269"/>
          </a:xfrm>
          <a:prstGeom prst="rect">
            <a:avLst/>
          </a:prstGeom>
        </p:spPr>
      </p:pic>
      <p:sp>
        <p:nvSpPr>
          <p:cNvPr name="TextBox 5" id="5"/>
          <p:cNvSpPr txBox="true"/>
          <p:nvPr/>
        </p:nvSpPr>
        <p:spPr>
          <a:xfrm rot="0">
            <a:off x="12028378" y="990600"/>
            <a:ext cx="5230922" cy="268317"/>
          </a:xfrm>
          <a:prstGeom prst="rect">
            <a:avLst/>
          </a:prstGeom>
        </p:spPr>
        <p:txBody>
          <a:bodyPr anchor="t" rtlCol="false" tIns="0" lIns="0" bIns="0" rIns="0">
            <a:spAutoFit/>
          </a:bodyPr>
          <a:lstStyle/>
          <a:p>
            <a:pPr algn="r">
              <a:lnSpc>
                <a:spcPts val="2239"/>
              </a:lnSpc>
              <a:spcBef>
                <a:spcPct val="0"/>
              </a:spcBef>
            </a:pPr>
            <a:r>
              <a:rPr lang="en-US" sz="1599">
                <a:solidFill>
                  <a:srgbClr val="000000"/>
                </a:solidFill>
                <a:latin typeface="Inter"/>
              </a:rPr>
              <a:t>NATHASYA GUNAWAN | FINAL PROJECT</a:t>
            </a:r>
          </a:p>
        </p:txBody>
      </p:sp>
      <p:sp>
        <p:nvSpPr>
          <p:cNvPr name="TextBox 6" id="6"/>
          <p:cNvSpPr txBox="true"/>
          <p:nvPr/>
        </p:nvSpPr>
        <p:spPr>
          <a:xfrm rot="0">
            <a:off x="1688186" y="8221032"/>
            <a:ext cx="14168553" cy="1262502"/>
          </a:xfrm>
          <a:prstGeom prst="rect">
            <a:avLst/>
          </a:prstGeom>
        </p:spPr>
        <p:txBody>
          <a:bodyPr anchor="t" rtlCol="false" tIns="0" lIns="0" bIns="0" rIns="0">
            <a:spAutoFit/>
          </a:bodyPr>
          <a:lstStyle/>
          <a:p>
            <a:pPr algn="ctr">
              <a:lnSpc>
                <a:spcPts val="2519"/>
              </a:lnSpc>
            </a:pPr>
            <a:r>
              <a:rPr lang="en-US" sz="1799">
                <a:solidFill>
                  <a:srgbClr val="000000"/>
                </a:solidFill>
                <a:latin typeface="Open Sans"/>
              </a:rPr>
              <a:t>The dataset contains information about how many editions of a book are available in books_count. These can either be different editions in the same language or also translations of the book into different languages. So one might assume, that the better the book is the more editions should be available. In fact, data show exactly the opposite pattern: The more editions a book has the lower is the average rating. The causal direction of this association is of course unclear here.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D7B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554515" y="2107999"/>
            <a:ext cx="9704785" cy="4852393"/>
          </a:xfrm>
          <a:prstGeom prst="rect">
            <a:avLst/>
          </a:prstGeom>
        </p:spPr>
      </p:pic>
      <p:sp>
        <p:nvSpPr>
          <p:cNvPr name="TextBox 4" id="4"/>
          <p:cNvSpPr txBox="true"/>
          <p:nvPr/>
        </p:nvSpPr>
        <p:spPr>
          <a:xfrm rot="0">
            <a:off x="472642" y="2914657"/>
            <a:ext cx="6742063" cy="3115250"/>
          </a:xfrm>
          <a:prstGeom prst="rect">
            <a:avLst/>
          </a:prstGeom>
        </p:spPr>
        <p:txBody>
          <a:bodyPr anchor="t" rtlCol="false" tIns="0" lIns="0" bIns="0" rIns="0">
            <a:spAutoFit/>
          </a:bodyPr>
          <a:lstStyle/>
          <a:p>
            <a:pPr>
              <a:lnSpc>
                <a:spcPts val="8304"/>
              </a:lnSpc>
              <a:spcBef>
                <a:spcPct val="0"/>
              </a:spcBef>
            </a:pPr>
            <a:r>
              <a:rPr lang="en-US" sz="5931">
                <a:solidFill>
                  <a:srgbClr val="000000"/>
                </a:solidFill>
                <a:latin typeface="Inter Bold"/>
              </a:rPr>
              <a:t>DOES TITLE LENGTH AFFECTS RATING?</a:t>
            </a:r>
          </a:p>
        </p:txBody>
      </p:sp>
      <p:sp>
        <p:nvSpPr>
          <p:cNvPr name="TextBox 5" id="5"/>
          <p:cNvSpPr txBox="true"/>
          <p:nvPr/>
        </p:nvSpPr>
        <p:spPr>
          <a:xfrm rot="0">
            <a:off x="12028378" y="990600"/>
            <a:ext cx="5230922" cy="268317"/>
          </a:xfrm>
          <a:prstGeom prst="rect">
            <a:avLst/>
          </a:prstGeom>
        </p:spPr>
        <p:txBody>
          <a:bodyPr anchor="t" rtlCol="false" tIns="0" lIns="0" bIns="0" rIns="0">
            <a:spAutoFit/>
          </a:bodyPr>
          <a:lstStyle/>
          <a:p>
            <a:pPr algn="r">
              <a:lnSpc>
                <a:spcPts val="2239"/>
              </a:lnSpc>
              <a:spcBef>
                <a:spcPct val="0"/>
              </a:spcBef>
            </a:pPr>
            <a:r>
              <a:rPr lang="en-US" sz="1599">
                <a:solidFill>
                  <a:srgbClr val="000000"/>
                </a:solidFill>
                <a:latin typeface="Inter"/>
              </a:rPr>
              <a:t>NATHASYA GUNAWAN | FINAL PROJECT</a:t>
            </a:r>
          </a:p>
        </p:txBody>
      </p:sp>
      <p:sp>
        <p:nvSpPr>
          <p:cNvPr name="TextBox 6" id="6"/>
          <p:cNvSpPr txBox="true"/>
          <p:nvPr/>
        </p:nvSpPr>
        <p:spPr>
          <a:xfrm rot="0">
            <a:off x="1688186" y="8221032"/>
            <a:ext cx="14168553" cy="622679"/>
          </a:xfrm>
          <a:prstGeom prst="rect">
            <a:avLst/>
          </a:prstGeom>
        </p:spPr>
        <p:txBody>
          <a:bodyPr anchor="t" rtlCol="false" tIns="0" lIns="0" bIns="0" rIns="0">
            <a:spAutoFit/>
          </a:bodyPr>
          <a:lstStyle/>
          <a:p>
            <a:pPr algn="ctr">
              <a:lnSpc>
                <a:spcPts val="2519"/>
              </a:lnSpc>
            </a:pPr>
            <a:r>
              <a:rPr lang="en-US" sz="1799">
                <a:solidFill>
                  <a:srgbClr val="000000"/>
                </a:solidFill>
                <a:latin typeface="Open Sans"/>
              </a:rPr>
              <a:t>So, the highly rated books have rather short titles. The graph shows that a straight line can be plotted but very approximately to say that as the length of title increases, the rating remains constant (at around 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1028700"/>
            <a:ext cx="8926731" cy="8229600"/>
          </a:xfrm>
          <a:prstGeom prst="rect">
            <a:avLst/>
          </a:prstGeom>
          <a:solidFill>
            <a:srgbClr val="F7D7BC"/>
          </a:solidFill>
        </p:spPr>
      </p:sp>
      <p:grpSp>
        <p:nvGrpSpPr>
          <p:cNvPr name="Group 3" id="3"/>
          <p:cNvGrpSpPr/>
          <p:nvPr/>
        </p:nvGrpSpPr>
        <p:grpSpPr>
          <a:xfrm rot="0">
            <a:off x="1283817" y="3459344"/>
            <a:ext cx="8416498" cy="3368313"/>
            <a:chOff x="0" y="0"/>
            <a:chExt cx="11221997" cy="4491084"/>
          </a:xfrm>
        </p:grpSpPr>
        <p:sp>
          <p:nvSpPr>
            <p:cNvPr name="TextBox 4" id="4"/>
            <p:cNvSpPr txBox="true"/>
            <p:nvPr/>
          </p:nvSpPr>
          <p:spPr>
            <a:xfrm rot="0">
              <a:off x="0" y="-171450"/>
              <a:ext cx="11221997" cy="3877401"/>
            </a:xfrm>
            <a:prstGeom prst="rect">
              <a:avLst/>
            </a:prstGeom>
          </p:spPr>
          <p:txBody>
            <a:bodyPr anchor="t" rtlCol="false" tIns="0" lIns="0" bIns="0" rIns="0">
              <a:spAutoFit/>
            </a:bodyPr>
            <a:lstStyle/>
            <a:p>
              <a:pPr>
                <a:lnSpc>
                  <a:spcPts val="11899"/>
                </a:lnSpc>
                <a:spcBef>
                  <a:spcPct val="0"/>
                </a:spcBef>
              </a:pPr>
              <a:r>
                <a:rPr lang="en-US" sz="8499">
                  <a:solidFill>
                    <a:srgbClr val="000000"/>
                  </a:solidFill>
                  <a:latin typeface="Inter Bold"/>
                </a:rPr>
                <a:t>MACHINE LEARNING</a:t>
              </a:r>
            </a:p>
          </p:txBody>
        </p:sp>
        <p:sp>
          <p:nvSpPr>
            <p:cNvPr name="TextBox 5" id="5"/>
            <p:cNvSpPr txBox="true"/>
            <p:nvPr/>
          </p:nvSpPr>
          <p:spPr>
            <a:xfrm rot="0">
              <a:off x="0" y="3915444"/>
              <a:ext cx="11221997" cy="575639"/>
            </a:xfrm>
            <a:prstGeom prst="rect">
              <a:avLst/>
            </a:prstGeom>
          </p:spPr>
          <p:txBody>
            <a:bodyPr anchor="t" rtlCol="false" tIns="0" lIns="0" bIns="0" rIns="0">
              <a:spAutoFit/>
            </a:bodyPr>
            <a:lstStyle/>
            <a:p>
              <a:pPr>
                <a:lnSpc>
                  <a:spcPts val="3640"/>
                </a:lnSpc>
                <a:spcBef>
                  <a:spcPct val="0"/>
                </a:spcBef>
              </a:pPr>
            </a:p>
          </p:txBody>
        </p:sp>
      </p:grpSp>
      <p:sp>
        <p:nvSpPr>
          <p:cNvPr name="TextBox 6" id="6"/>
          <p:cNvSpPr txBox="true"/>
          <p:nvPr/>
        </p:nvSpPr>
        <p:spPr>
          <a:xfrm rot="0">
            <a:off x="13157617" y="1341454"/>
            <a:ext cx="3401440"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18</a:t>
            </a:r>
          </a:p>
        </p:txBody>
      </p:sp>
      <p:pic>
        <p:nvPicPr>
          <p:cNvPr name="Picture 7" id="7"/>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7867301" y="4800600"/>
            <a:ext cx="10420699" cy="2743200"/>
          </a:xfrm>
          <a:prstGeom prst="rect">
            <a:avLst/>
          </a:prstGeom>
          <a:solidFill>
            <a:srgbClr val="F7D7BC">
              <a:alpha val="29803"/>
            </a:srgbClr>
          </a:solidFill>
        </p:spPr>
      </p:sp>
      <p:pic>
        <p:nvPicPr>
          <p:cNvPr name="Picture 3" id="3"/>
          <p:cNvPicPr>
            <a:picLocks noChangeAspect="true"/>
          </p:cNvPicPr>
          <p:nvPr/>
        </p:nvPicPr>
        <p:blipFill>
          <a:blip r:embed="rId2"/>
          <a:srcRect l="4530" t="0" r="4530" b="0"/>
          <a:stretch>
            <a:fillRect/>
          </a:stretch>
        </p:blipFill>
        <p:spPr>
          <a:xfrm flipH="false" flipV="false" rot="0">
            <a:off x="11455514" y="-58226"/>
            <a:ext cx="6832486" cy="4858826"/>
          </a:xfrm>
          <a:prstGeom prst="rect">
            <a:avLst/>
          </a:prstGeom>
        </p:spPr>
      </p:pic>
      <p:sp>
        <p:nvSpPr>
          <p:cNvPr name="TextBox 4" id="4"/>
          <p:cNvSpPr txBox="true"/>
          <p:nvPr/>
        </p:nvSpPr>
        <p:spPr>
          <a:xfrm rot="0">
            <a:off x="1230962" y="2014109"/>
            <a:ext cx="5661745" cy="2935558"/>
          </a:xfrm>
          <a:prstGeom prst="rect">
            <a:avLst/>
          </a:prstGeom>
        </p:spPr>
        <p:txBody>
          <a:bodyPr anchor="t" rtlCol="false" tIns="0" lIns="0" bIns="0" rIns="0">
            <a:spAutoFit/>
          </a:bodyPr>
          <a:lstStyle/>
          <a:p>
            <a:pPr algn="just">
              <a:lnSpc>
                <a:spcPts val="7840"/>
              </a:lnSpc>
              <a:spcBef>
                <a:spcPct val="0"/>
              </a:spcBef>
            </a:pPr>
            <a:r>
              <a:rPr lang="en-US" sz="5600">
                <a:solidFill>
                  <a:srgbClr val="000000"/>
                </a:solidFill>
                <a:latin typeface="Inter Bold"/>
              </a:rPr>
              <a:t>CONTENT-BASED FILTERING</a:t>
            </a:r>
          </a:p>
        </p:txBody>
      </p:sp>
      <p:grpSp>
        <p:nvGrpSpPr>
          <p:cNvPr name="Group 5" id="5"/>
          <p:cNvGrpSpPr/>
          <p:nvPr/>
        </p:nvGrpSpPr>
        <p:grpSpPr>
          <a:xfrm rot="0">
            <a:off x="8919865" y="5643990"/>
            <a:ext cx="8339435" cy="1056421"/>
            <a:chOff x="0" y="0"/>
            <a:chExt cx="11119246" cy="1408561"/>
          </a:xfrm>
        </p:grpSpPr>
        <p:sp>
          <p:nvSpPr>
            <p:cNvPr name="TextBox 6" id="6"/>
            <p:cNvSpPr txBox="true"/>
            <p:nvPr/>
          </p:nvSpPr>
          <p:spPr>
            <a:xfrm rot="0">
              <a:off x="0" y="-47625"/>
              <a:ext cx="11119246"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TFIDFVECTORIZER &amp; COUNTVECTORIZER</a:t>
              </a:r>
            </a:p>
          </p:txBody>
        </p:sp>
        <p:sp>
          <p:nvSpPr>
            <p:cNvPr name="TextBox 7" id="7"/>
            <p:cNvSpPr txBox="true"/>
            <p:nvPr/>
          </p:nvSpPr>
          <p:spPr>
            <a:xfrm rot="0">
              <a:off x="0" y="988690"/>
              <a:ext cx="11119246" cy="419871"/>
            </a:xfrm>
            <a:prstGeom prst="rect">
              <a:avLst/>
            </a:prstGeom>
          </p:spPr>
          <p:txBody>
            <a:bodyPr anchor="t" rtlCol="false" tIns="0" lIns="0" bIns="0" rIns="0">
              <a:spAutoFit/>
            </a:bodyPr>
            <a:lstStyle/>
            <a:p>
              <a:pPr>
                <a:lnSpc>
                  <a:spcPts val="2660"/>
                </a:lnSpc>
                <a:spcBef>
                  <a:spcPct val="0"/>
                </a:spcBef>
              </a:pPr>
            </a:p>
          </p:txBody>
        </p:sp>
      </p:grpSp>
      <p:sp>
        <p:nvSpPr>
          <p:cNvPr name="TextBox 8" id="8"/>
          <p:cNvSpPr txBox="true"/>
          <p:nvPr/>
        </p:nvSpPr>
        <p:spPr>
          <a:xfrm rot="0">
            <a:off x="8919865" y="9119182"/>
            <a:ext cx="8315570" cy="324428"/>
          </a:xfrm>
          <a:prstGeom prst="rect">
            <a:avLst/>
          </a:prstGeom>
        </p:spPr>
        <p:txBody>
          <a:bodyPr anchor="t" rtlCol="false" tIns="0" lIns="0" bIns="0" rIns="0">
            <a:spAutoFit/>
          </a:bodyPr>
          <a:lstStyle/>
          <a:p>
            <a:pPr>
              <a:lnSpc>
                <a:spcPts val="2660"/>
              </a:lnSpc>
              <a:spcBef>
                <a:spcPct val="0"/>
              </a:spcBef>
            </a:pPr>
          </a:p>
        </p:txBody>
      </p:sp>
      <p:sp>
        <p:nvSpPr>
          <p:cNvPr name="TextBox 9" id="9"/>
          <p:cNvSpPr txBox="true"/>
          <p:nvPr/>
        </p:nvSpPr>
        <p:spPr>
          <a:xfrm rot="0">
            <a:off x="1230962" y="5337326"/>
            <a:ext cx="5661745" cy="1879933"/>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Inter"/>
              </a:rPr>
              <a:t>Th</a:t>
            </a:r>
            <a:r>
              <a:rPr lang="en-US" sz="1800">
                <a:solidFill>
                  <a:srgbClr val="000000"/>
                </a:solidFill>
                <a:latin typeface="Inter"/>
              </a:rPr>
              <a:t>is approach utilizes the characteristics of an item to find items with similar properties. Those characteristics are the keywords of an item. For this particular machine learning, I utilize the feature Title, Authors, and Tag_Name (Genre) to give out recommendations.</a:t>
            </a:r>
          </a:p>
        </p:txBody>
      </p:sp>
      <p:sp>
        <p:nvSpPr>
          <p:cNvPr name="TextBox 10" id="10"/>
          <p:cNvSpPr txBox="true"/>
          <p:nvPr/>
        </p:nvSpPr>
        <p:spPr>
          <a:xfrm rot="0">
            <a:off x="-732699" y="-448751"/>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19</a:t>
            </a:r>
          </a:p>
        </p:txBody>
      </p:sp>
      <p:sp>
        <p:nvSpPr>
          <p:cNvPr name="TextBox 11" id="11"/>
          <p:cNvSpPr txBox="true"/>
          <p:nvPr/>
        </p:nvSpPr>
        <p:spPr>
          <a:xfrm rot="0">
            <a:off x="1028700" y="8989983"/>
            <a:ext cx="5864008"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sp>
        <p:nvSpPr>
          <p:cNvPr name="AutoShape 12" id="12"/>
          <p:cNvSpPr/>
          <p:nvPr/>
        </p:nvSpPr>
        <p:spPr>
          <a:xfrm rot="0">
            <a:off x="7867301" y="-58226"/>
            <a:ext cx="3588213" cy="4833953"/>
          </a:xfrm>
          <a:prstGeom prst="rect">
            <a:avLst/>
          </a:prstGeom>
          <a:solidFill>
            <a:srgbClr val="F7D7BC">
              <a:alpha val="64705"/>
            </a:srgbClr>
          </a:solidFill>
        </p:spPr>
      </p:sp>
      <p:sp>
        <p:nvSpPr>
          <p:cNvPr name="TextBox 13" id="13"/>
          <p:cNvSpPr txBox="true"/>
          <p:nvPr/>
        </p:nvSpPr>
        <p:spPr>
          <a:xfrm rot="0">
            <a:off x="7867301" y="1584686"/>
            <a:ext cx="3588213" cy="1481455"/>
          </a:xfrm>
          <a:prstGeom prst="rect">
            <a:avLst/>
          </a:prstGeom>
        </p:spPr>
        <p:txBody>
          <a:bodyPr anchor="t" rtlCol="false" tIns="0" lIns="0" bIns="0" rIns="0">
            <a:spAutoFit/>
          </a:bodyPr>
          <a:lstStyle/>
          <a:p>
            <a:pPr algn="ctr">
              <a:lnSpc>
                <a:spcPts val="3919"/>
              </a:lnSpc>
            </a:pPr>
            <a:r>
              <a:rPr lang="en-US" sz="2800">
                <a:solidFill>
                  <a:srgbClr val="000000"/>
                </a:solidFill>
                <a:latin typeface="Inter"/>
              </a:rPr>
              <a:t>Get recommendation for title: </a:t>
            </a:r>
          </a:p>
          <a:p>
            <a:pPr algn="ctr">
              <a:lnSpc>
                <a:spcPts val="3919"/>
              </a:lnSpc>
            </a:pPr>
            <a:r>
              <a:rPr lang="en-US" sz="2800">
                <a:solidFill>
                  <a:srgbClr val="000000"/>
                </a:solidFill>
                <a:latin typeface="Inter Bold"/>
              </a:rPr>
              <a:t>Romeo and Juliet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7149556" y="6125896"/>
            <a:ext cx="5578114" cy="3132404"/>
          </a:xfrm>
          <a:prstGeom prst="rect">
            <a:avLst/>
          </a:prstGeom>
          <a:solidFill>
            <a:srgbClr val="F7D7BC"/>
          </a:solidFill>
        </p:spPr>
      </p:sp>
      <p:sp>
        <p:nvSpPr>
          <p:cNvPr name="AutoShape 3" id="3"/>
          <p:cNvSpPr/>
          <p:nvPr/>
        </p:nvSpPr>
        <p:spPr>
          <a:xfrm rot="0">
            <a:off x="12727670" y="6125896"/>
            <a:ext cx="5578114" cy="3132404"/>
          </a:xfrm>
          <a:prstGeom prst="rect">
            <a:avLst/>
          </a:prstGeom>
          <a:solidFill>
            <a:srgbClr val="F7D7BC">
              <a:alpha val="34901"/>
            </a:srgbClr>
          </a:solidFill>
        </p:spPr>
      </p:sp>
      <p:pic>
        <p:nvPicPr>
          <p:cNvPr name="Picture 4" id="4"/>
          <p:cNvPicPr>
            <a:picLocks noChangeAspect="true"/>
          </p:cNvPicPr>
          <p:nvPr/>
        </p:nvPicPr>
        <p:blipFill>
          <a:blip r:embed="rId2"/>
          <a:srcRect l="0" t="0" r="0" b="0"/>
          <a:stretch>
            <a:fillRect/>
          </a:stretch>
        </p:blipFill>
        <p:spPr>
          <a:xfrm flipH="false" flipV="false" rot="0">
            <a:off x="9144000" y="29896"/>
            <a:ext cx="9144000" cy="6096000"/>
          </a:xfrm>
          <a:prstGeom prst="rect">
            <a:avLst/>
          </a:prstGeom>
        </p:spPr>
      </p:pic>
      <p:sp>
        <p:nvSpPr>
          <p:cNvPr name="TextBox 5" id="5"/>
          <p:cNvSpPr txBox="true"/>
          <p:nvPr/>
        </p:nvSpPr>
        <p:spPr>
          <a:xfrm rot="0">
            <a:off x="521779" y="1035979"/>
            <a:ext cx="5691326" cy="4749879"/>
          </a:xfrm>
          <a:prstGeom prst="rect">
            <a:avLst/>
          </a:prstGeom>
        </p:spPr>
        <p:txBody>
          <a:bodyPr anchor="t" rtlCol="false" tIns="0" lIns="0" bIns="0" rIns="0">
            <a:spAutoFit/>
          </a:bodyPr>
          <a:lstStyle/>
          <a:p>
            <a:pPr>
              <a:lnSpc>
                <a:spcPts val="9447"/>
              </a:lnSpc>
            </a:pPr>
            <a:r>
              <a:rPr lang="en-US" sz="6747">
                <a:solidFill>
                  <a:srgbClr val="000000"/>
                </a:solidFill>
                <a:latin typeface="Inter Bold"/>
              </a:rPr>
              <a:t>HI, </a:t>
            </a:r>
          </a:p>
          <a:p>
            <a:pPr>
              <a:lnSpc>
                <a:spcPts val="9447"/>
              </a:lnSpc>
            </a:pPr>
            <a:r>
              <a:rPr lang="en-US" sz="6747">
                <a:solidFill>
                  <a:srgbClr val="000000"/>
                </a:solidFill>
                <a:latin typeface="Inter Bold"/>
              </a:rPr>
              <a:t>I'M NATHASYA</a:t>
            </a:r>
          </a:p>
          <a:p>
            <a:pPr>
              <a:lnSpc>
                <a:spcPts val="9447"/>
              </a:lnSpc>
              <a:spcBef>
                <a:spcPct val="0"/>
              </a:spcBef>
            </a:pPr>
            <a:r>
              <a:rPr lang="en-US" sz="6747">
                <a:solidFill>
                  <a:srgbClr val="000000"/>
                </a:solidFill>
                <a:latin typeface="Inter Bold"/>
              </a:rPr>
              <a:t>GUNAWAN!</a:t>
            </a:r>
          </a:p>
        </p:txBody>
      </p:sp>
      <p:sp>
        <p:nvSpPr>
          <p:cNvPr name="TextBox 6" id="6"/>
          <p:cNvSpPr txBox="true"/>
          <p:nvPr/>
        </p:nvSpPr>
        <p:spPr>
          <a:xfrm rot="0">
            <a:off x="13340673" y="6527717"/>
            <a:ext cx="4257074" cy="1265932"/>
          </a:xfrm>
          <a:prstGeom prst="rect">
            <a:avLst/>
          </a:prstGeom>
        </p:spPr>
        <p:txBody>
          <a:bodyPr anchor="t" rtlCol="false" tIns="0" lIns="0" bIns="0" rIns="0">
            <a:spAutoFit/>
          </a:bodyPr>
          <a:lstStyle/>
          <a:p>
            <a:pPr>
              <a:lnSpc>
                <a:spcPts val="3436"/>
              </a:lnSpc>
              <a:spcBef>
                <a:spcPct val="0"/>
              </a:spcBef>
            </a:pPr>
            <a:r>
              <a:rPr lang="en-US" sz="2454">
                <a:solidFill>
                  <a:srgbClr val="000000"/>
                </a:solidFill>
                <a:latin typeface="Inter"/>
              </a:rPr>
              <a:t>SEO CONTENT WRITER &amp; DIGITAL STRATEGIC PLANNER</a:t>
            </a:r>
          </a:p>
        </p:txBody>
      </p:sp>
      <p:grpSp>
        <p:nvGrpSpPr>
          <p:cNvPr name="Group 7" id="7"/>
          <p:cNvGrpSpPr/>
          <p:nvPr/>
        </p:nvGrpSpPr>
        <p:grpSpPr>
          <a:xfrm rot="0">
            <a:off x="7857592" y="6712683"/>
            <a:ext cx="4162041" cy="2202190"/>
            <a:chOff x="0" y="0"/>
            <a:chExt cx="5549388" cy="2936253"/>
          </a:xfrm>
        </p:grpSpPr>
        <p:sp>
          <p:nvSpPr>
            <p:cNvPr name="TextBox 8" id="8"/>
            <p:cNvSpPr txBox="true"/>
            <p:nvPr/>
          </p:nvSpPr>
          <p:spPr>
            <a:xfrm rot="0">
              <a:off x="0" y="-47625"/>
              <a:ext cx="5549388" cy="217569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BACHELOR OF ARTS IN MEDIA, COMMUNICATION, AND CULTURAL STUDIES - NEWCASTLE UNIVERSITY</a:t>
              </a:r>
            </a:p>
          </p:txBody>
        </p:sp>
        <p:sp>
          <p:nvSpPr>
            <p:cNvPr name="TextBox 9" id="9"/>
            <p:cNvSpPr txBox="true"/>
            <p:nvPr/>
          </p:nvSpPr>
          <p:spPr>
            <a:xfrm rot="0">
              <a:off x="0" y="2516381"/>
              <a:ext cx="5549388" cy="419871"/>
            </a:xfrm>
            <a:prstGeom prst="rect">
              <a:avLst/>
            </a:prstGeom>
          </p:spPr>
          <p:txBody>
            <a:bodyPr anchor="t" rtlCol="false" tIns="0" lIns="0" bIns="0" rIns="0">
              <a:spAutoFit/>
            </a:bodyPr>
            <a:lstStyle/>
            <a:p>
              <a:pPr>
                <a:lnSpc>
                  <a:spcPts val="2659"/>
                </a:lnSpc>
                <a:spcBef>
                  <a:spcPct val="0"/>
                </a:spcBef>
              </a:pPr>
            </a:p>
          </p:txBody>
        </p:sp>
      </p:grpSp>
      <p:sp>
        <p:nvSpPr>
          <p:cNvPr name="TextBox 10" id="10"/>
          <p:cNvSpPr txBox="true"/>
          <p:nvPr/>
        </p:nvSpPr>
        <p:spPr>
          <a:xfrm rot="0">
            <a:off x="5400548" y="37296"/>
            <a:ext cx="3401440"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6667"/>
                  </a:srgbClr>
                </a:solidFill>
                <a:latin typeface="Inter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6515100"/>
            <a:ext cx="10420699" cy="2743200"/>
          </a:xfrm>
          <a:prstGeom prst="rect">
            <a:avLst/>
          </a:prstGeom>
          <a:solidFill>
            <a:srgbClr val="F7D7BC"/>
          </a:solidFill>
        </p:spPr>
      </p:sp>
      <p:pic>
        <p:nvPicPr>
          <p:cNvPr name="Picture 3" id="3"/>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3182" y="2482951"/>
            <a:ext cx="11915196" cy="3917817"/>
          </a:xfrm>
          <a:prstGeom prst="rect">
            <a:avLst/>
          </a:prstGeom>
        </p:spPr>
      </p:pic>
      <p:grpSp>
        <p:nvGrpSpPr>
          <p:cNvPr name="Group 5" id="5"/>
          <p:cNvGrpSpPr/>
          <p:nvPr/>
        </p:nvGrpSpPr>
        <p:grpSpPr>
          <a:xfrm rot="0">
            <a:off x="2081265" y="7191195"/>
            <a:ext cx="8315570" cy="1391009"/>
            <a:chOff x="0" y="0"/>
            <a:chExt cx="11087427" cy="1854679"/>
          </a:xfrm>
        </p:grpSpPr>
        <p:sp>
          <p:nvSpPr>
            <p:cNvPr name="TextBox 6" id="6"/>
            <p:cNvSpPr txBox="true"/>
            <p:nvPr/>
          </p:nvSpPr>
          <p:spPr>
            <a:xfrm rot="0">
              <a:off x="0" y="-47625"/>
              <a:ext cx="11087427"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NEAREST NEIGHBORS</a:t>
              </a:r>
            </a:p>
          </p:txBody>
        </p:sp>
        <p:sp>
          <p:nvSpPr>
            <p:cNvPr name="TextBox 7" id="7"/>
            <p:cNvSpPr txBox="true"/>
            <p:nvPr/>
          </p:nvSpPr>
          <p:spPr>
            <a:xfrm rot="0">
              <a:off x="0" y="988690"/>
              <a:ext cx="11087427" cy="865989"/>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For this machine, I use Nearest Neighbors by utilizing ratings to find the nearest title to the title being input by the user.</a:t>
              </a:r>
            </a:p>
          </p:txBody>
        </p:sp>
      </p:grpSp>
      <p:sp>
        <p:nvSpPr>
          <p:cNvPr name="TextBox 8" id="8"/>
          <p:cNvSpPr txBox="true"/>
          <p:nvPr/>
        </p:nvSpPr>
        <p:spPr>
          <a:xfrm rot="0">
            <a:off x="11457437" y="2740887"/>
            <a:ext cx="6372804" cy="1947725"/>
          </a:xfrm>
          <a:prstGeom prst="rect">
            <a:avLst/>
          </a:prstGeom>
        </p:spPr>
        <p:txBody>
          <a:bodyPr anchor="t" rtlCol="false" tIns="0" lIns="0" bIns="0" rIns="0">
            <a:spAutoFit/>
          </a:bodyPr>
          <a:lstStyle/>
          <a:p>
            <a:pPr algn="r">
              <a:lnSpc>
                <a:spcPts val="7840"/>
              </a:lnSpc>
              <a:spcBef>
                <a:spcPct val="0"/>
              </a:spcBef>
            </a:pPr>
            <a:r>
              <a:rPr lang="en-US" sz="5600">
                <a:solidFill>
                  <a:srgbClr val="000000"/>
                </a:solidFill>
                <a:latin typeface="Inter Bold"/>
              </a:rPr>
              <a:t>COLLABORATIVE FILTERING</a:t>
            </a:r>
          </a:p>
        </p:txBody>
      </p:sp>
      <p:sp>
        <p:nvSpPr>
          <p:cNvPr name="TextBox 9" id="9"/>
          <p:cNvSpPr txBox="true"/>
          <p:nvPr/>
        </p:nvSpPr>
        <p:spPr>
          <a:xfrm rot="0">
            <a:off x="12028378" y="990600"/>
            <a:ext cx="5230922" cy="268317"/>
          </a:xfrm>
          <a:prstGeom prst="rect">
            <a:avLst/>
          </a:prstGeom>
        </p:spPr>
        <p:txBody>
          <a:bodyPr anchor="t" rtlCol="false" tIns="0" lIns="0" bIns="0" rIns="0">
            <a:spAutoFit/>
          </a:bodyPr>
          <a:lstStyle/>
          <a:p>
            <a:pPr algn="r">
              <a:lnSpc>
                <a:spcPts val="2239"/>
              </a:lnSpc>
              <a:spcBef>
                <a:spcPct val="0"/>
              </a:spcBef>
            </a:pPr>
            <a:r>
              <a:rPr lang="en-US" sz="1599">
                <a:solidFill>
                  <a:srgbClr val="000000"/>
                </a:solidFill>
                <a:latin typeface="Inter"/>
              </a:rPr>
              <a:t>NATHASYA GUNAWAN | FINAL PROJECT</a:t>
            </a:r>
          </a:p>
        </p:txBody>
      </p:sp>
      <p:sp>
        <p:nvSpPr>
          <p:cNvPr name="TextBox 10" id="10"/>
          <p:cNvSpPr txBox="true"/>
          <p:nvPr/>
        </p:nvSpPr>
        <p:spPr>
          <a:xfrm rot="0">
            <a:off x="15269561" y="5633409"/>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20</a:t>
            </a:r>
          </a:p>
        </p:txBody>
      </p:sp>
      <p:sp>
        <p:nvSpPr>
          <p:cNvPr name="TextBox 11" id="11"/>
          <p:cNvSpPr txBox="true"/>
          <p:nvPr/>
        </p:nvSpPr>
        <p:spPr>
          <a:xfrm rot="0">
            <a:off x="12168496" y="4949759"/>
            <a:ext cx="5661745" cy="1565341"/>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Inter"/>
              </a:rPr>
              <a:t>The</a:t>
            </a:r>
            <a:r>
              <a:rPr lang="en-US" sz="1800">
                <a:solidFill>
                  <a:srgbClr val="000000"/>
                </a:solidFill>
                <a:latin typeface="Inter"/>
              </a:rPr>
              <a:t> collaborative filter recommender systems are based on interactions between users</a:t>
            </a:r>
          </a:p>
          <a:p>
            <a:pPr algn="r">
              <a:lnSpc>
                <a:spcPts val="2520"/>
              </a:lnSpc>
              <a:spcBef>
                <a:spcPct val="0"/>
              </a:spcBef>
            </a:pPr>
            <a:r>
              <a:rPr lang="en-US" sz="1800">
                <a:solidFill>
                  <a:srgbClr val="000000"/>
                </a:solidFill>
                <a:latin typeface="Inter"/>
              </a:rPr>
              <a:t>and items. Instead of focusing on the characteristics of an item, the system compares similar actions made by other users.</a:t>
            </a:r>
          </a:p>
        </p:txBody>
      </p:sp>
      <p:sp>
        <p:nvSpPr>
          <p:cNvPr name="AutoShape 12" id="12"/>
          <p:cNvSpPr/>
          <p:nvPr/>
        </p:nvSpPr>
        <p:spPr>
          <a:xfrm rot="0">
            <a:off x="1028700" y="338287"/>
            <a:ext cx="10420699" cy="2001790"/>
          </a:xfrm>
          <a:prstGeom prst="rect">
            <a:avLst/>
          </a:prstGeom>
          <a:solidFill>
            <a:srgbClr val="F7D7BC">
              <a:alpha val="29803"/>
            </a:srgbClr>
          </a:solidFill>
        </p:spPr>
      </p:sp>
      <p:sp>
        <p:nvSpPr>
          <p:cNvPr name="TextBox 13" id="13"/>
          <p:cNvSpPr txBox="true"/>
          <p:nvPr/>
        </p:nvSpPr>
        <p:spPr>
          <a:xfrm rot="0">
            <a:off x="1028700" y="902936"/>
            <a:ext cx="10420699" cy="8248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Inter"/>
              </a:rPr>
              <a:t>Get recommendation for title: </a:t>
            </a:r>
          </a:p>
          <a:p>
            <a:pPr algn="ctr">
              <a:lnSpc>
                <a:spcPts val="3359"/>
              </a:lnSpc>
              <a:spcBef>
                <a:spcPct val="0"/>
              </a:spcBef>
            </a:pPr>
            <a:r>
              <a:rPr lang="en-US" sz="2400">
                <a:solidFill>
                  <a:srgbClr val="000000"/>
                </a:solidFill>
                <a:latin typeface="Inter"/>
              </a:rPr>
              <a:t>Romeo and Juliet</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645079" y="0"/>
            <a:ext cx="8642921" cy="9258300"/>
          </a:xfrm>
          <a:prstGeom prst="rect">
            <a:avLst/>
          </a:prstGeom>
          <a:solidFill>
            <a:srgbClr val="F7D7BC">
              <a:alpha val="49803"/>
            </a:srgbClr>
          </a:solidFill>
        </p:spPr>
      </p:sp>
      <p:sp>
        <p:nvSpPr>
          <p:cNvPr name="TextBox 3" id="3"/>
          <p:cNvSpPr txBox="true"/>
          <p:nvPr/>
        </p:nvSpPr>
        <p:spPr>
          <a:xfrm rot="0">
            <a:off x="1028700" y="8989983"/>
            <a:ext cx="6456045"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sp>
        <p:nvSpPr>
          <p:cNvPr name="TextBox 4" id="4"/>
          <p:cNvSpPr txBox="true"/>
          <p:nvPr/>
        </p:nvSpPr>
        <p:spPr>
          <a:xfrm rot="0">
            <a:off x="1028700" y="4454754"/>
            <a:ext cx="7550230" cy="1234618"/>
          </a:xfrm>
          <a:prstGeom prst="rect">
            <a:avLst/>
          </a:prstGeom>
        </p:spPr>
        <p:txBody>
          <a:bodyPr anchor="t" rtlCol="false" tIns="0" lIns="0" bIns="0" rIns="0">
            <a:spAutoFit/>
          </a:bodyPr>
          <a:lstStyle/>
          <a:p>
            <a:pPr>
              <a:lnSpc>
                <a:spcPts val="10079"/>
              </a:lnSpc>
              <a:spcBef>
                <a:spcPct val="0"/>
              </a:spcBef>
            </a:pPr>
            <a:r>
              <a:rPr lang="en-US" sz="7199">
                <a:solidFill>
                  <a:srgbClr val="000000"/>
                </a:solidFill>
                <a:latin typeface="Inter Bold"/>
              </a:rPr>
              <a:t>EVALUATION</a:t>
            </a:r>
          </a:p>
        </p:txBody>
      </p:sp>
      <p:sp>
        <p:nvSpPr>
          <p:cNvPr name="TextBox 5" id="5"/>
          <p:cNvSpPr txBox="true"/>
          <p:nvPr/>
        </p:nvSpPr>
        <p:spPr>
          <a:xfrm rot="0">
            <a:off x="7925310" y="125936"/>
            <a:ext cx="3765512"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21</a:t>
            </a:r>
          </a:p>
        </p:txBody>
      </p:sp>
      <p:sp>
        <p:nvSpPr>
          <p:cNvPr name="TextBox 6" id="6"/>
          <p:cNvSpPr txBox="true"/>
          <p:nvPr/>
        </p:nvSpPr>
        <p:spPr>
          <a:xfrm rot="0">
            <a:off x="11359637" y="2038570"/>
            <a:ext cx="5213806" cy="6171760"/>
          </a:xfrm>
          <a:prstGeom prst="rect">
            <a:avLst/>
          </a:prstGeom>
        </p:spPr>
        <p:txBody>
          <a:bodyPr anchor="t" rtlCol="false" tIns="0" lIns="0" bIns="0" rIns="0">
            <a:spAutoFit/>
          </a:bodyPr>
          <a:lstStyle/>
          <a:p>
            <a:pPr>
              <a:lnSpc>
                <a:spcPts val="2660"/>
              </a:lnSpc>
            </a:pPr>
            <a:r>
              <a:rPr lang="en-US" sz="1900">
                <a:solidFill>
                  <a:srgbClr val="000000"/>
                </a:solidFill>
                <a:latin typeface="Inter"/>
              </a:rPr>
              <a:t>Both model seems to give out reasonable recommendations that will help customers who are looking for their next read. However each models come with their own weaknesses.</a:t>
            </a:r>
          </a:p>
          <a:p>
            <a:pPr>
              <a:lnSpc>
                <a:spcPts val="2660"/>
              </a:lnSpc>
            </a:pPr>
          </a:p>
          <a:p>
            <a:pPr>
              <a:lnSpc>
                <a:spcPts val="3360"/>
              </a:lnSpc>
            </a:pPr>
            <a:r>
              <a:rPr lang="en-US" sz="2400">
                <a:solidFill>
                  <a:srgbClr val="000000"/>
                </a:solidFill>
                <a:latin typeface="Inter Bold"/>
              </a:rPr>
              <a:t>Content-Based Filtering </a:t>
            </a:r>
          </a:p>
          <a:p>
            <a:pPr>
              <a:lnSpc>
                <a:spcPts val="2660"/>
              </a:lnSpc>
            </a:pPr>
            <a:r>
              <a:rPr lang="en-US" sz="2400">
                <a:solidFill>
                  <a:srgbClr val="000000"/>
                </a:solidFill>
                <a:latin typeface="Inter"/>
              </a:rPr>
              <a:t>To get a better recommendation using content-based filtering, there needs to be data on either book descriptions or written text review. By utilizing these two data, we may be able to get a better recommendations.</a:t>
            </a:r>
          </a:p>
          <a:p>
            <a:pPr>
              <a:lnSpc>
                <a:spcPts val="2660"/>
              </a:lnSpc>
            </a:pPr>
          </a:p>
          <a:p>
            <a:pPr>
              <a:lnSpc>
                <a:spcPts val="3360"/>
              </a:lnSpc>
            </a:pPr>
            <a:r>
              <a:rPr lang="en-US" sz="1900">
                <a:solidFill>
                  <a:srgbClr val="000000"/>
                </a:solidFill>
                <a:latin typeface="Inter Bold"/>
              </a:rPr>
              <a:t>Collaborative Filtering</a:t>
            </a:r>
          </a:p>
          <a:p>
            <a:pPr>
              <a:lnSpc>
                <a:spcPts val="2659"/>
              </a:lnSpc>
            </a:pPr>
            <a:r>
              <a:rPr lang="en-US" sz="2400">
                <a:solidFill>
                  <a:srgbClr val="000000"/>
                </a:solidFill>
                <a:latin typeface="Inter"/>
              </a:rPr>
              <a:t>As collaborative filtering rely on ratings given by the users, the data may be bias as popular books may receive more ratings.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4186206"/>
            <a:ext cx="9702125" cy="1714564"/>
          </a:xfrm>
          <a:prstGeom prst="rect">
            <a:avLst/>
          </a:prstGeom>
        </p:spPr>
        <p:txBody>
          <a:bodyPr anchor="t" rtlCol="false" tIns="0" lIns="0" bIns="0" rIns="0">
            <a:spAutoFit/>
          </a:bodyPr>
          <a:lstStyle/>
          <a:p>
            <a:pPr>
              <a:lnSpc>
                <a:spcPts val="14000"/>
              </a:lnSpc>
              <a:spcBef>
                <a:spcPct val="0"/>
              </a:spcBef>
            </a:pPr>
            <a:r>
              <a:rPr lang="en-US" sz="10000">
                <a:solidFill>
                  <a:srgbClr val="000000"/>
                </a:solidFill>
                <a:latin typeface="Inter Bold"/>
              </a:rPr>
              <a:t>THANK YOU!</a:t>
            </a:r>
          </a:p>
        </p:txBody>
      </p:sp>
      <p:sp>
        <p:nvSpPr>
          <p:cNvPr name="TextBox 3" id="3"/>
          <p:cNvSpPr txBox="true"/>
          <p:nvPr/>
        </p:nvSpPr>
        <p:spPr>
          <a:xfrm rot="0">
            <a:off x="13157617" y="1341454"/>
            <a:ext cx="3401440"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2</a:t>
            </a:r>
            <a:r>
              <a:rPr lang="en-US" sz="20000">
                <a:solidFill>
                  <a:srgbClr val="000000">
                    <a:alpha val="3922"/>
                  </a:srgbClr>
                </a:solidFill>
                <a:latin typeface="Inter Bold"/>
              </a:rPr>
              <a:t>2</a:t>
            </a:r>
          </a:p>
        </p:txBody>
      </p:sp>
      <p:pic>
        <p:nvPicPr>
          <p:cNvPr name="Picture 4" id="4"/>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4972203"/>
            <a:ext cx="2530865" cy="815170"/>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BUSINESS PROBLEM</a:t>
            </a:r>
          </a:p>
        </p:txBody>
      </p:sp>
      <p:sp>
        <p:nvSpPr>
          <p:cNvPr name="TextBox 3" id="3"/>
          <p:cNvSpPr txBox="true"/>
          <p:nvPr/>
        </p:nvSpPr>
        <p:spPr>
          <a:xfrm rot="0">
            <a:off x="1028700" y="1390354"/>
            <a:ext cx="11860696" cy="1234618"/>
          </a:xfrm>
          <a:prstGeom prst="rect">
            <a:avLst/>
          </a:prstGeom>
        </p:spPr>
        <p:txBody>
          <a:bodyPr anchor="t" rtlCol="false" tIns="0" lIns="0" bIns="0" rIns="0">
            <a:spAutoFit/>
          </a:bodyPr>
          <a:lstStyle/>
          <a:p>
            <a:pPr>
              <a:lnSpc>
                <a:spcPts val="10079"/>
              </a:lnSpc>
              <a:spcBef>
                <a:spcPct val="0"/>
              </a:spcBef>
            </a:pPr>
            <a:r>
              <a:rPr lang="en-US" sz="7199">
                <a:solidFill>
                  <a:srgbClr val="000000"/>
                </a:solidFill>
                <a:latin typeface="Inter Bold"/>
              </a:rPr>
              <a:t>Timeline</a:t>
            </a:r>
          </a:p>
        </p:txBody>
      </p:sp>
      <p:grpSp>
        <p:nvGrpSpPr>
          <p:cNvPr name="Group 4" id="4"/>
          <p:cNvGrpSpPr/>
          <p:nvPr/>
        </p:nvGrpSpPr>
        <p:grpSpPr>
          <a:xfrm rot="0">
            <a:off x="4487292" y="5019828"/>
            <a:ext cx="2530865" cy="955802"/>
            <a:chOff x="0" y="0"/>
            <a:chExt cx="3374486" cy="1274403"/>
          </a:xfrm>
        </p:grpSpPr>
        <p:sp>
          <p:nvSpPr>
            <p:cNvPr name="TextBox 5" id="5"/>
            <p:cNvSpPr txBox="true"/>
            <p:nvPr/>
          </p:nvSpPr>
          <p:spPr>
            <a:xfrm rot="0">
              <a:off x="0" y="-47625"/>
              <a:ext cx="3374486"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DATASET</a:t>
              </a:r>
            </a:p>
          </p:txBody>
        </p:sp>
        <p:sp>
          <p:nvSpPr>
            <p:cNvPr name="TextBox 6" id="6"/>
            <p:cNvSpPr txBox="true"/>
            <p:nvPr/>
          </p:nvSpPr>
          <p:spPr>
            <a:xfrm rot="0">
              <a:off x="0" y="854532"/>
              <a:ext cx="3374486" cy="419871"/>
            </a:xfrm>
            <a:prstGeom prst="rect">
              <a:avLst/>
            </a:prstGeom>
          </p:spPr>
          <p:txBody>
            <a:bodyPr anchor="t" rtlCol="false" tIns="0" lIns="0" bIns="0" rIns="0">
              <a:spAutoFit/>
            </a:bodyPr>
            <a:lstStyle/>
            <a:p>
              <a:pPr>
                <a:lnSpc>
                  <a:spcPts val="2659"/>
                </a:lnSpc>
                <a:spcBef>
                  <a:spcPct val="0"/>
                </a:spcBef>
              </a:pPr>
            </a:p>
          </p:txBody>
        </p:sp>
      </p:grpSp>
      <p:grpSp>
        <p:nvGrpSpPr>
          <p:cNvPr name="Group 7" id="7"/>
          <p:cNvGrpSpPr/>
          <p:nvPr/>
        </p:nvGrpSpPr>
        <p:grpSpPr>
          <a:xfrm rot="0">
            <a:off x="7945883" y="5019828"/>
            <a:ext cx="2530865" cy="955802"/>
            <a:chOff x="0" y="0"/>
            <a:chExt cx="3374486" cy="1274403"/>
          </a:xfrm>
        </p:grpSpPr>
        <p:sp>
          <p:nvSpPr>
            <p:cNvPr name="TextBox 8" id="8"/>
            <p:cNvSpPr txBox="true"/>
            <p:nvPr/>
          </p:nvSpPr>
          <p:spPr>
            <a:xfrm rot="0">
              <a:off x="0" y="-47625"/>
              <a:ext cx="3374486"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EDA</a:t>
              </a:r>
            </a:p>
          </p:txBody>
        </p:sp>
        <p:sp>
          <p:nvSpPr>
            <p:cNvPr name="TextBox 9" id="9"/>
            <p:cNvSpPr txBox="true"/>
            <p:nvPr/>
          </p:nvSpPr>
          <p:spPr>
            <a:xfrm rot="0">
              <a:off x="0" y="854532"/>
              <a:ext cx="3374486" cy="419871"/>
            </a:xfrm>
            <a:prstGeom prst="rect">
              <a:avLst/>
            </a:prstGeom>
          </p:spPr>
          <p:txBody>
            <a:bodyPr anchor="t" rtlCol="false" tIns="0" lIns="0" bIns="0" rIns="0">
              <a:spAutoFit/>
            </a:bodyPr>
            <a:lstStyle/>
            <a:p>
              <a:pPr>
                <a:lnSpc>
                  <a:spcPts val="2659"/>
                </a:lnSpc>
                <a:spcBef>
                  <a:spcPct val="0"/>
                </a:spcBef>
              </a:pPr>
            </a:p>
          </p:txBody>
        </p:sp>
      </p:grpSp>
      <p:grpSp>
        <p:nvGrpSpPr>
          <p:cNvPr name="Group 10" id="10"/>
          <p:cNvGrpSpPr/>
          <p:nvPr/>
        </p:nvGrpSpPr>
        <p:grpSpPr>
          <a:xfrm rot="0">
            <a:off x="11370817" y="5019828"/>
            <a:ext cx="2530865" cy="1370054"/>
            <a:chOff x="0" y="0"/>
            <a:chExt cx="3374486" cy="1826739"/>
          </a:xfrm>
        </p:grpSpPr>
        <p:sp>
          <p:nvSpPr>
            <p:cNvPr name="TextBox 11" id="11"/>
            <p:cNvSpPr txBox="true"/>
            <p:nvPr/>
          </p:nvSpPr>
          <p:spPr>
            <a:xfrm rot="0">
              <a:off x="0" y="-47625"/>
              <a:ext cx="3374486" cy="1071018"/>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MACHINE LEARNING</a:t>
              </a:r>
            </a:p>
          </p:txBody>
        </p:sp>
        <p:sp>
          <p:nvSpPr>
            <p:cNvPr name="TextBox 12" id="12"/>
            <p:cNvSpPr txBox="true"/>
            <p:nvPr/>
          </p:nvSpPr>
          <p:spPr>
            <a:xfrm rot="0">
              <a:off x="0" y="1406868"/>
              <a:ext cx="3374486" cy="419871"/>
            </a:xfrm>
            <a:prstGeom prst="rect">
              <a:avLst/>
            </a:prstGeom>
          </p:spPr>
          <p:txBody>
            <a:bodyPr anchor="t" rtlCol="false" tIns="0" lIns="0" bIns="0" rIns="0">
              <a:spAutoFit/>
            </a:bodyPr>
            <a:lstStyle/>
            <a:p>
              <a:pPr>
                <a:lnSpc>
                  <a:spcPts val="2659"/>
                </a:lnSpc>
                <a:spcBef>
                  <a:spcPct val="0"/>
                </a:spcBef>
              </a:pPr>
            </a:p>
          </p:txBody>
        </p:sp>
      </p:grpSp>
      <p:grpSp>
        <p:nvGrpSpPr>
          <p:cNvPr name="Group 13" id="13"/>
          <p:cNvGrpSpPr/>
          <p:nvPr/>
        </p:nvGrpSpPr>
        <p:grpSpPr>
          <a:xfrm rot="0">
            <a:off x="14863066" y="5019828"/>
            <a:ext cx="2530865" cy="955802"/>
            <a:chOff x="0" y="0"/>
            <a:chExt cx="3374486" cy="1274403"/>
          </a:xfrm>
        </p:grpSpPr>
        <p:sp>
          <p:nvSpPr>
            <p:cNvPr name="TextBox 14" id="14"/>
            <p:cNvSpPr txBox="true"/>
            <p:nvPr/>
          </p:nvSpPr>
          <p:spPr>
            <a:xfrm rot="0">
              <a:off x="0" y="-47625"/>
              <a:ext cx="3374486"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EVALUATION</a:t>
              </a:r>
            </a:p>
          </p:txBody>
        </p:sp>
        <p:sp>
          <p:nvSpPr>
            <p:cNvPr name="TextBox 15" id="15"/>
            <p:cNvSpPr txBox="true"/>
            <p:nvPr/>
          </p:nvSpPr>
          <p:spPr>
            <a:xfrm rot="0">
              <a:off x="0" y="854532"/>
              <a:ext cx="3374486" cy="419871"/>
            </a:xfrm>
            <a:prstGeom prst="rect">
              <a:avLst/>
            </a:prstGeom>
          </p:spPr>
          <p:txBody>
            <a:bodyPr anchor="t" rtlCol="false" tIns="0" lIns="0" bIns="0" rIns="0">
              <a:spAutoFit/>
            </a:bodyPr>
            <a:lstStyle/>
            <a:p>
              <a:pPr>
                <a:lnSpc>
                  <a:spcPts val="2659"/>
                </a:lnSpc>
                <a:spcBef>
                  <a:spcPct val="0"/>
                </a:spcBef>
              </a:pPr>
            </a:p>
          </p:txBody>
        </p:sp>
      </p:grpSp>
      <p:sp>
        <p:nvSpPr>
          <p:cNvPr name="AutoShape 16" id="16"/>
          <p:cNvSpPr/>
          <p:nvPr/>
        </p:nvSpPr>
        <p:spPr>
          <a:xfrm rot="0">
            <a:off x="1028700" y="4249226"/>
            <a:ext cx="3424934" cy="219262"/>
          </a:xfrm>
          <a:prstGeom prst="rect">
            <a:avLst/>
          </a:prstGeom>
          <a:solidFill>
            <a:srgbClr val="F7D7BC">
              <a:alpha val="24705"/>
            </a:srgbClr>
          </a:solidFill>
        </p:spPr>
      </p:sp>
      <p:sp>
        <p:nvSpPr>
          <p:cNvPr name="AutoShape 17" id="17"/>
          <p:cNvSpPr/>
          <p:nvPr/>
        </p:nvSpPr>
        <p:spPr>
          <a:xfrm rot="0">
            <a:off x="4487292" y="4249226"/>
            <a:ext cx="3424934" cy="219262"/>
          </a:xfrm>
          <a:prstGeom prst="rect">
            <a:avLst/>
          </a:prstGeom>
          <a:solidFill>
            <a:srgbClr val="F7D7BC">
              <a:alpha val="44705"/>
            </a:srgbClr>
          </a:solidFill>
        </p:spPr>
      </p:sp>
      <p:sp>
        <p:nvSpPr>
          <p:cNvPr name="AutoShape 18" id="18"/>
          <p:cNvSpPr/>
          <p:nvPr/>
        </p:nvSpPr>
        <p:spPr>
          <a:xfrm rot="0">
            <a:off x="7945883" y="4249226"/>
            <a:ext cx="3424934" cy="219262"/>
          </a:xfrm>
          <a:prstGeom prst="rect">
            <a:avLst/>
          </a:prstGeom>
          <a:solidFill>
            <a:srgbClr val="F7D7BC">
              <a:alpha val="64705"/>
            </a:srgbClr>
          </a:solidFill>
        </p:spPr>
      </p:sp>
      <p:sp>
        <p:nvSpPr>
          <p:cNvPr name="AutoShape 19" id="19"/>
          <p:cNvSpPr/>
          <p:nvPr/>
        </p:nvSpPr>
        <p:spPr>
          <a:xfrm rot="0">
            <a:off x="11404475" y="4249226"/>
            <a:ext cx="3424934" cy="219262"/>
          </a:xfrm>
          <a:prstGeom prst="rect">
            <a:avLst/>
          </a:prstGeom>
          <a:solidFill>
            <a:srgbClr val="F7D7BC">
              <a:alpha val="84705"/>
            </a:srgbClr>
          </a:solidFill>
        </p:spPr>
      </p:sp>
      <p:sp>
        <p:nvSpPr>
          <p:cNvPr name="AutoShape 20" id="20"/>
          <p:cNvSpPr/>
          <p:nvPr/>
        </p:nvSpPr>
        <p:spPr>
          <a:xfrm rot="0">
            <a:off x="14863066" y="4249226"/>
            <a:ext cx="3424934" cy="219262"/>
          </a:xfrm>
          <a:prstGeom prst="rect">
            <a:avLst/>
          </a:prstGeom>
          <a:solidFill>
            <a:srgbClr val="F7D7BC">
              <a:alpha val="84705"/>
            </a:srgbClr>
          </a:solidFill>
        </p:spPr>
      </p:sp>
      <p:sp>
        <p:nvSpPr>
          <p:cNvPr name="TextBox 21" id="21"/>
          <p:cNvSpPr txBox="true"/>
          <p:nvPr/>
        </p:nvSpPr>
        <p:spPr>
          <a:xfrm rot="0">
            <a:off x="1028700" y="8989983"/>
            <a:ext cx="5930348" cy="268317"/>
          </a:xfrm>
          <a:prstGeom prst="rect">
            <a:avLst/>
          </a:prstGeom>
        </p:spPr>
        <p:txBody>
          <a:bodyPr anchor="t" rtlCol="false" tIns="0" lIns="0" bIns="0" rIns="0">
            <a:spAutoFit/>
          </a:bodyPr>
          <a:lstStyle/>
          <a:p>
            <a:pPr>
              <a:lnSpc>
                <a:spcPts val="2240"/>
              </a:lnSpc>
              <a:spcBef>
                <a:spcPct val="0"/>
              </a:spcBef>
            </a:pPr>
            <a:r>
              <a:rPr lang="en-US" sz="1600">
                <a:solidFill>
                  <a:srgbClr val="000000"/>
                </a:solidFill>
                <a:latin typeface="Inter"/>
              </a:rPr>
              <a:t>NATHASYA GUNAWAN | FINAL PROJECT</a:t>
            </a:r>
          </a:p>
        </p:txBody>
      </p:sp>
      <p:sp>
        <p:nvSpPr>
          <p:cNvPr name="TextBox 22" id="22"/>
          <p:cNvSpPr txBox="true"/>
          <p:nvPr/>
        </p:nvSpPr>
        <p:spPr>
          <a:xfrm rot="0">
            <a:off x="13736503" y="166070"/>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03</a:t>
            </a:r>
          </a:p>
        </p:txBody>
      </p:sp>
      <p:pic>
        <p:nvPicPr>
          <p:cNvPr name="Picture 23" id="23"/>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645079" y="0"/>
            <a:ext cx="8642921" cy="9258300"/>
          </a:xfrm>
          <a:prstGeom prst="rect">
            <a:avLst/>
          </a:prstGeom>
          <a:solidFill>
            <a:srgbClr val="F7D7BC">
              <a:alpha val="49803"/>
            </a:srgbClr>
          </a:solidFill>
        </p:spPr>
      </p:sp>
      <p:sp>
        <p:nvSpPr>
          <p:cNvPr name="TextBox 3" id="3"/>
          <p:cNvSpPr txBox="true"/>
          <p:nvPr/>
        </p:nvSpPr>
        <p:spPr>
          <a:xfrm rot="0">
            <a:off x="1028700" y="8989983"/>
            <a:ext cx="6456045"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sp>
        <p:nvSpPr>
          <p:cNvPr name="TextBox 4" id="4"/>
          <p:cNvSpPr txBox="true"/>
          <p:nvPr/>
        </p:nvSpPr>
        <p:spPr>
          <a:xfrm rot="0">
            <a:off x="1028700" y="3180131"/>
            <a:ext cx="8291640" cy="3783863"/>
          </a:xfrm>
          <a:prstGeom prst="rect">
            <a:avLst/>
          </a:prstGeom>
        </p:spPr>
        <p:txBody>
          <a:bodyPr anchor="t" rtlCol="false" tIns="0" lIns="0" bIns="0" rIns="0">
            <a:spAutoFit/>
          </a:bodyPr>
          <a:lstStyle/>
          <a:p>
            <a:pPr>
              <a:lnSpc>
                <a:spcPts val="10079"/>
              </a:lnSpc>
              <a:spcBef>
                <a:spcPct val="0"/>
              </a:spcBef>
            </a:pPr>
            <a:r>
              <a:rPr lang="en-US" sz="7199">
                <a:solidFill>
                  <a:srgbClr val="000000"/>
                </a:solidFill>
                <a:latin typeface="Inter Bold"/>
              </a:rPr>
              <a:t>Recommendation System in Book Retail</a:t>
            </a:r>
          </a:p>
        </p:txBody>
      </p:sp>
      <p:sp>
        <p:nvSpPr>
          <p:cNvPr name="TextBox 5" id="5"/>
          <p:cNvSpPr txBox="true"/>
          <p:nvPr/>
        </p:nvSpPr>
        <p:spPr>
          <a:xfrm rot="0">
            <a:off x="1028700" y="1802861"/>
            <a:ext cx="5921647" cy="443636"/>
          </a:xfrm>
          <a:prstGeom prst="rect">
            <a:avLst/>
          </a:prstGeom>
        </p:spPr>
        <p:txBody>
          <a:bodyPr anchor="t" rtlCol="false" tIns="0" lIns="0" bIns="0" rIns="0">
            <a:spAutoFit/>
          </a:bodyPr>
          <a:lstStyle/>
          <a:p>
            <a:pPr>
              <a:lnSpc>
                <a:spcPts val="3640"/>
              </a:lnSpc>
              <a:spcBef>
                <a:spcPct val="0"/>
              </a:spcBef>
            </a:pPr>
            <a:r>
              <a:rPr lang="en-US" sz="2600">
                <a:solidFill>
                  <a:srgbClr val="000000"/>
                </a:solidFill>
                <a:latin typeface="Inter"/>
              </a:rPr>
              <a:t>Business Problem </a:t>
            </a:r>
          </a:p>
        </p:txBody>
      </p:sp>
      <p:sp>
        <p:nvSpPr>
          <p:cNvPr name="TextBox 6" id="6"/>
          <p:cNvSpPr txBox="true"/>
          <p:nvPr/>
        </p:nvSpPr>
        <p:spPr>
          <a:xfrm rot="0">
            <a:off x="7925310" y="125936"/>
            <a:ext cx="3765512"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04</a:t>
            </a:r>
          </a:p>
        </p:txBody>
      </p:sp>
      <p:sp>
        <p:nvSpPr>
          <p:cNvPr name="TextBox 7" id="7"/>
          <p:cNvSpPr txBox="true"/>
          <p:nvPr/>
        </p:nvSpPr>
        <p:spPr>
          <a:xfrm rot="0">
            <a:off x="11359637" y="3121999"/>
            <a:ext cx="5213806" cy="4004901"/>
          </a:xfrm>
          <a:prstGeom prst="rect">
            <a:avLst/>
          </a:prstGeom>
        </p:spPr>
        <p:txBody>
          <a:bodyPr anchor="t" rtlCol="false" tIns="0" lIns="0" bIns="0" rIns="0">
            <a:spAutoFit/>
          </a:bodyPr>
          <a:lstStyle/>
          <a:p>
            <a:pPr>
              <a:lnSpc>
                <a:spcPts val="2660"/>
              </a:lnSpc>
              <a:spcBef>
                <a:spcPct val="0"/>
              </a:spcBef>
            </a:pPr>
            <a:r>
              <a:rPr lang="en-US" sz="1899">
                <a:solidFill>
                  <a:srgbClr val="000000"/>
                </a:solidFill>
                <a:latin typeface="Inter"/>
              </a:rPr>
              <a:t>Big data i</a:t>
            </a:r>
            <a:r>
              <a:rPr lang="en-US" sz="1899">
                <a:solidFill>
                  <a:srgbClr val="000000"/>
                </a:solidFill>
                <a:latin typeface="Inter"/>
              </a:rPr>
              <a:t>s now being utilized at a level that we could have never previously imagined, but the important part still remains on how we apply the data in a business context, and how we make the most out of it. </a:t>
            </a:r>
          </a:p>
          <a:p>
            <a:pPr>
              <a:lnSpc>
                <a:spcPts val="2660"/>
              </a:lnSpc>
              <a:spcBef>
                <a:spcPct val="0"/>
              </a:spcBef>
            </a:pPr>
          </a:p>
          <a:p>
            <a:pPr>
              <a:lnSpc>
                <a:spcPts val="2659"/>
              </a:lnSpc>
              <a:spcBef>
                <a:spcPct val="0"/>
              </a:spcBef>
            </a:pPr>
            <a:r>
              <a:rPr lang="en-US" sz="1899">
                <a:solidFill>
                  <a:srgbClr val="000000"/>
                </a:solidFill>
                <a:latin typeface="Inter"/>
              </a:rPr>
              <a:t>For online book retailers, product ratings can play a huge role for making sound business decisions. As the data on product ratings continue to grow over time, companies can take advantage of this information and enhance customer experiences.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635554" y="0"/>
            <a:ext cx="8642921" cy="9258300"/>
          </a:xfrm>
          <a:prstGeom prst="rect">
            <a:avLst/>
          </a:prstGeom>
          <a:solidFill>
            <a:srgbClr val="F7D7BC">
              <a:alpha val="49803"/>
            </a:srgbClr>
          </a:solidFill>
        </p:spPr>
      </p:sp>
      <p:sp>
        <p:nvSpPr>
          <p:cNvPr name="TextBox 3" id="3"/>
          <p:cNvSpPr txBox="true"/>
          <p:nvPr/>
        </p:nvSpPr>
        <p:spPr>
          <a:xfrm rot="0">
            <a:off x="1019175" y="8989983"/>
            <a:ext cx="6456045"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sp>
        <p:nvSpPr>
          <p:cNvPr name="TextBox 4" id="4"/>
          <p:cNvSpPr txBox="true"/>
          <p:nvPr/>
        </p:nvSpPr>
        <p:spPr>
          <a:xfrm rot="0">
            <a:off x="1019175" y="3180131"/>
            <a:ext cx="8291640" cy="3783863"/>
          </a:xfrm>
          <a:prstGeom prst="rect">
            <a:avLst/>
          </a:prstGeom>
        </p:spPr>
        <p:txBody>
          <a:bodyPr anchor="t" rtlCol="false" tIns="0" lIns="0" bIns="0" rIns="0">
            <a:spAutoFit/>
          </a:bodyPr>
          <a:lstStyle/>
          <a:p>
            <a:pPr>
              <a:lnSpc>
                <a:spcPts val="10079"/>
              </a:lnSpc>
              <a:spcBef>
                <a:spcPct val="0"/>
              </a:spcBef>
            </a:pPr>
            <a:r>
              <a:rPr lang="en-US" sz="7199">
                <a:solidFill>
                  <a:srgbClr val="000000"/>
                </a:solidFill>
                <a:latin typeface="Inter Bold"/>
              </a:rPr>
              <a:t>Recommendation System in Book Retail</a:t>
            </a:r>
          </a:p>
        </p:txBody>
      </p:sp>
      <p:sp>
        <p:nvSpPr>
          <p:cNvPr name="TextBox 5" id="5"/>
          <p:cNvSpPr txBox="true"/>
          <p:nvPr/>
        </p:nvSpPr>
        <p:spPr>
          <a:xfrm rot="0">
            <a:off x="1019175" y="1802861"/>
            <a:ext cx="5921647" cy="443636"/>
          </a:xfrm>
          <a:prstGeom prst="rect">
            <a:avLst/>
          </a:prstGeom>
        </p:spPr>
        <p:txBody>
          <a:bodyPr anchor="t" rtlCol="false" tIns="0" lIns="0" bIns="0" rIns="0">
            <a:spAutoFit/>
          </a:bodyPr>
          <a:lstStyle/>
          <a:p>
            <a:pPr>
              <a:lnSpc>
                <a:spcPts val="3640"/>
              </a:lnSpc>
              <a:spcBef>
                <a:spcPct val="0"/>
              </a:spcBef>
            </a:pPr>
            <a:r>
              <a:rPr lang="en-US" sz="2600">
                <a:solidFill>
                  <a:srgbClr val="000000"/>
                </a:solidFill>
                <a:latin typeface="Inter"/>
              </a:rPr>
              <a:t>Business Problem </a:t>
            </a:r>
          </a:p>
        </p:txBody>
      </p:sp>
      <p:sp>
        <p:nvSpPr>
          <p:cNvPr name="TextBox 6" id="6"/>
          <p:cNvSpPr txBox="true"/>
          <p:nvPr/>
        </p:nvSpPr>
        <p:spPr>
          <a:xfrm rot="0">
            <a:off x="7915785" y="125936"/>
            <a:ext cx="3765512" cy="3445061"/>
          </a:xfrm>
          <a:prstGeom prst="rect">
            <a:avLst/>
          </a:prstGeom>
        </p:spPr>
        <p:txBody>
          <a:bodyPr anchor="t" rtlCol="false" tIns="0" lIns="0" bIns="0" rIns="0">
            <a:spAutoFit/>
          </a:bodyPr>
          <a:lstStyle/>
          <a:p>
            <a:pPr>
              <a:lnSpc>
                <a:spcPts val="28000"/>
              </a:lnSpc>
              <a:spcBef>
                <a:spcPct val="0"/>
              </a:spcBef>
            </a:pPr>
            <a:r>
              <a:rPr lang="en-US" sz="20000">
                <a:solidFill>
                  <a:srgbClr val="000000">
                    <a:alpha val="3922"/>
                  </a:srgbClr>
                </a:solidFill>
                <a:latin typeface="Inter Bold"/>
              </a:rPr>
              <a:t>05</a:t>
            </a:r>
          </a:p>
        </p:txBody>
      </p:sp>
      <p:sp>
        <p:nvSpPr>
          <p:cNvPr name="TextBox 7" id="7"/>
          <p:cNvSpPr txBox="true"/>
          <p:nvPr/>
        </p:nvSpPr>
        <p:spPr>
          <a:xfrm rot="0">
            <a:off x="11350112" y="4297850"/>
            <a:ext cx="5213806" cy="1643674"/>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Can book recommendation system help book retail in giving out the best recommendation for their customer?</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7867301" y="1028700"/>
            <a:ext cx="10420699" cy="2743200"/>
          </a:xfrm>
          <a:prstGeom prst="rect">
            <a:avLst/>
          </a:prstGeom>
          <a:solidFill>
            <a:srgbClr val="F7D7BC">
              <a:alpha val="29803"/>
            </a:srgbClr>
          </a:solidFill>
        </p:spPr>
      </p:sp>
      <p:sp>
        <p:nvSpPr>
          <p:cNvPr name="TextBox 3" id="3"/>
          <p:cNvSpPr txBox="true"/>
          <p:nvPr/>
        </p:nvSpPr>
        <p:spPr>
          <a:xfrm rot="0">
            <a:off x="1230962" y="2014109"/>
            <a:ext cx="5661745" cy="959893"/>
          </a:xfrm>
          <a:prstGeom prst="rect">
            <a:avLst/>
          </a:prstGeom>
        </p:spPr>
        <p:txBody>
          <a:bodyPr anchor="t" rtlCol="false" tIns="0" lIns="0" bIns="0" rIns="0">
            <a:spAutoFit/>
          </a:bodyPr>
          <a:lstStyle/>
          <a:p>
            <a:pPr algn="just">
              <a:lnSpc>
                <a:spcPts val="7840"/>
              </a:lnSpc>
              <a:spcBef>
                <a:spcPct val="0"/>
              </a:spcBef>
            </a:pPr>
            <a:r>
              <a:rPr lang="en-US" sz="5600">
                <a:solidFill>
                  <a:srgbClr val="000000"/>
                </a:solidFill>
                <a:latin typeface="Inter Bold"/>
              </a:rPr>
              <a:t>DATASET</a:t>
            </a:r>
          </a:p>
        </p:txBody>
      </p:sp>
      <p:sp>
        <p:nvSpPr>
          <p:cNvPr name="AutoShape 4" id="4"/>
          <p:cNvSpPr/>
          <p:nvPr/>
        </p:nvSpPr>
        <p:spPr>
          <a:xfrm rot="0">
            <a:off x="7867301" y="3771900"/>
            <a:ext cx="10420699" cy="5256183"/>
          </a:xfrm>
          <a:prstGeom prst="rect">
            <a:avLst/>
          </a:prstGeom>
          <a:solidFill>
            <a:srgbClr val="F7D7BC">
              <a:alpha val="64705"/>
            </a:srgbClr>
          </a:solidFill>
        </p:spPr>
      </p:sp>
      <p:grpSp>
        <p:nvGrpSpPr>
          <p:cNvPr name="Group 5" id="5"/>
          <p:cNvGrpSpPr/>
          <p:nvPr/>
        </p:nvGrpSpPr>
        <p:grpSpPr>
          <a:xfrm rot="0">
            <a:off x="8919865" y="1872090"/>
            <a:ext cx="8339435" cy="1056421"/>
            <a:chOff x="0" y="0"/>
            <a:chExt cx="11119246" cy="1408561"/>
          </a:xfrm>
        </p:grpSpPr>
        <p:sp>
          <p:nvSpPr>
            <p:cNvPr name="TextBox 6" id="6"/>
            <p:cNvSpPr txBox="true"/>
            <p:nvPr/>
          </p:nvSpPr>
          <p:spPr>
            <a:xfrm rot="0">
              <a:off x="0" y="-47625"/>
              <a:ext cx="11119246"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GOODBOOKS-10K</a:t>
              </a:r>
            </a:p>
          </p:txBody>
        </p:sp>
        <p:sp>
          <p:nvSpPr>
            <p:cNvPr name="TextBox 7" id="7"/>
            <p:cNvSpPr txBox="true"/>
            <p:nvPr/>
          </p:nvSpPr>
          <p:spPr>
            <a:xfrm rot="0">
              <a:off x="0" y="988690"/>
              <a:ext cx="11119246" cy="419871"/>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h</a:t>
              </a:r>
              <a:r>
                <a:rPr lang="en-US" sz="1900">
                  <a:solidFill>
                    <a:srgbClr val="000000"/>
                  </a:solidFill>
                  <a:latin typeface="Inter"/>
                </a:rPr>
                <a:t>ttps://www.kaggle.com/zygmunt/goodbooks-10k</a:t>
              </a:r>
            </a:p>
          </p:txBody>
        </p:sp>
      </p:grpSp>
      <p:grpSp>
        <p:nvGrpSpPr>
          <p:cNvPr name="Group 8" id="8"/>
          <p:cNvGrpSpPr/>
          <p:nvPr/>
        </p:nvGrpSpPr>
        <p:grpSpPr>
          <a:xfrm rot="0">
            <a:off x="8919865" y="4163659"/>
            <a:ext cx="8315570" cy="3733128"/>
            <a:chOff x="0" y="0"/>
            <a:chExt cx="11087427" cy="4977505"/>
          </a:xfrm>
        </p:grpSpPr>
        <p:sp>
          <p:nvSpPr>
            <p:cNvPr name="TextBox 9" id="9"/>
            <p:cNvSpPr txBox="true"/>
            <p:nvPr/>
          </p:nvSpPr>
          <p:spPr>
            <a:xfrm rot="0">
              <a:off x="0" y="-47625"/>
              <a:ext cx="11087427" cy="518681"/>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Inter"/>
                </a:rPr>
                <a:t>DATASET</a:t>
              </a:r>
            </a:p>
          </p:txBody>
        </p:sp>
        <p:sp>
          <p:nvSpPr>
            <p:cNvPr name="TextBox 10" id="10"/>
            <p:cNvSpPr txBox="true"/>
            <p:nvPr/>
          </p:nvSpPr>
          <p:spPr>
            <a:xfrm rot="0">
              <a:off x="0" y="988690"/>
              <a:ext cx="11087427" cy="3988815"/>
            </a:xfrm>
            <a:prstGeom prst="rect">
              <a:avLst/>
            </a:prstGeom>
          </p:spPr>
          <p:txBody>
            <a:bodyPr anchor="t" rtlCol="false" tIns="0" lIns="0" bIns="0" rIns="0">
              <a:spAutoFit/>
            </a:bodyPr>
            <a:lstStyle/>
            <a:p>
              <a:pPr marL="410211" indent="-205105" lvl="1">
                <a:lnSpc>
                  <a:spcPts val="2660"/>
                </a:lnSpc>
                <a:buFont typeface="Arial"/>
                <a:buChar char="•"/>
              </a:pPr>
              <a:r>
                <a:rPr lang="en-US" sz="1900">
                  <a:solidFill>
                    <a:srgbClr val="000000"/>
                  </a:solidFill>
                  <a:latin typeface="Inter"/>
                </a:rPr>
                <a:t>books.csv - metadata for each book (goodreads IDs, authors, title, average rating, etc.) - (1000 x 23)</a:t>
              </a:r>
            </a:p>
            <a:p>
              <a:pPr>
                <a:lnSpc>
                  <a:spcPts val="2660"/>
                </a:lnSpc>
              </a:pPr>
            </a:p>
            <a:p>
              <a:pPr marL="410211" indent="-205105" lvl="1">
                <a:lnSpc>
                  <a:spcPts val="2660"/>
                </a:lnSpc>
                <a:buFont typeface="Arial"/>
                <a:buChar char="•"/>
              </a:pPr>
              <a:r>
                <a:rPr lang="en-US" sz="1900">
                  <a:solidFill>
                    <a:srgbClr val="000000"/>
                  </a:solidFill>
                  <a:latin typeface="Inter"/>
                </a:rPr>
                <a:t>book_tags.csv - contains tags/shelves/genres assigned by users to books. Tags in this file are represented by their IDs. - (999912 x 3)</a:t>
              </a:r>
            </a:p>
            <a:p>
              <a:pPr>
                <a:lnSpc>
                  <a:spcPts val="2660"/>
                </a:lnSpc>
              </a:pPr>
            </a:p>
            <a:p>
              <a:pPr marL="410211" indent="-205105" lvl="1">
                <a:lnSpc>
                  <a:spcPts val="2660"/>
                </a:lnSpc>
                <a:buFont typeface="Arial"/>
                <a:buChar char="•"/>
              </a:pPr>
              <a:r>
                <a:rPr lang="en-US" sz="1900">
                  <a:solidFill>
                    <a:srgbClr val="000000"/>
                  </a:solidFill>
                  <a:latin typeface="Inter"/>
                </a:rPr>
                <a:t>tags.csv - translates tag IDs to names. - (34252 x 2)</a:t>
              </a:r>
            </a:p>
            <a:p>
              <a:pPr>
                <a:lnSpc>
                  <a:spcPts val="2660"/>
                </a:lnSpc>
              </a:pPr>
            </a:p>
            <a:p>
              <a:pPr marL="410210" indent="-205105" lvl="1">
                <a:lnSpc>
                  <a:spcPts val="2660"/>
                </a:lnSpc>
                <a:buFont typeface="Arial"/>
                <a:buChar char="•"/>
              </a:pPr>
              <a:r>
                <a:rPr lang="en-US" sz="1900">
                  <a:solidFill>
                    <a:srgbClr val="000000"/>
                  </a:solidFill>
                  <a:latin typeface="Inter"/>
                </a:rPr>
                <a:t>rating.csv - contains ratings - (5976479 x 3)</a:t>
              </a:r>
            </a:p>
          </p:txBody>
        </p:sp>
      </p:grpSp>
      <p:sp>
        <p:nvSpPr>
          <p:cNvPr name="TextBox 11" id="11"/>
          <p:cNvSpPr txBox="true"/>
          <p:nvPr/>
        </p:nvSpPr>
        <p:spPr>
          <a:xfrm rot="0">
            <a:off x="-955187" y="638175"/>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06</a:t>
            </a:r>
          </a:p>
        </p:txBody>
      </p:sp>
      <p:sp>
        <p:nvSpPr>
          <p:cNvPr name="TextBox 12" id="12"/>
          <p:cNvSpPr txBox="true"/>
          <p:nvPr/>
        </p:nvSpPr>
        <p:spPr>
          <a:xfrm rot="0">
            <a:off x="1028700" y="8989983"/>
            <a:ext cx="5864008"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sp>
        <p:nvSpPr>
          <p:cNvPr name="TextBox 13" id="13"/>
          <p:cNvSpPr txBox="true"/>
          <p:nvPr/>
        </p:nvSpPr>
        <p:spPr>
          <a:xfrm rot="0">
            <a:off x="1028700" y="4292853"/>
            <a:ext cx="4229021" cy="1663195"/>
          </a:xfrm>
          <a:prstGeom prst="rect">
            <a:avLst/>
          </a:prstGeom>
        </p:spPr>
        <p:txBody>
          <a:bodyPr anchor="t" rtlCol="false" tIns="0" lIns="0" bIns="0" rIns="0">
            <a:spAutoFit/>
          </a:bodyPr>
          <a:lstStyle/>
          <a:p>
            <a:pPr>
              <a:lnSpc>
                <a:spcPts val="2660"/>
              </a:lnSpc>
            </a:pPr>
            <a:r>
              <a:rPr lang="en-US" sz="1900">
                <a:solidFill>
                  <a:srgbClr val="000000"/>
                </a:solidFill>
                <a:latin typeface="Inter"/>
              </a:rPr>
              <a:t>The  dataset contains about 1 million ratings across 10000 different books. In most cases, there are at least 10 books rated by each user and the rating lies between 0 and 5.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3702640"/>
            <a:ext cx="5410200" cy="4595514"/>
          </a:xfrm>
          <a:prstGeom prst="rect">
            <a:avLst/>
          </a:prstGeom>
          <a:solidFill>
            <a:srgbClr val="F7D7BC">
              <a:alpha val="29803"/>
            </a:srgbClr>
          </a:solidFill>
        </p:spPr>
      </p:sp>
      <p:sp>
        <p:nvSpPr>
          <p:cNvPr name="AutoShape 3" id="3"/>
          <p:cNvSpPr/>
          <p:nvPr/>
        </p:nvSpPr>
        <p:spPr>
          <a:xfrm rot="0">
            <a:off x="6438900" y="3702640"/>
            <a:ext cx="5410200" cy="4595514"/>
          </a:xfrm>
          <a:prstGeom prst="rect">
            <a:avLst/>
          </a:prstGeom>
          <a:solidFill>
            <a:srgbClr val="F7D7BC">
              <a:alpha val="64705"/>
            </a:srgbClr>
          </a:solidFill>
        </p:spPr>
      </p:sp>
      <p:sp>
        <p:nvSpPr>
          <p:cNvPr name="AutoShape 4" id="4"/>
          <p:cNvSpPr/>
          <p:nvPr/>
        </p:nvSpPr>
        <p:spPr>
          <a:xfrm rot="0">
            <a:off x="11849100" y="3702640"/>
            <a:ext cx="5410200" cy="4595514"/>
          </a:xfrm>
          <a:prstGeom prst="rect">
            <a:avLst/>
          </a:prstGeom>
          <a:solidFill>
            <a:srgbClr val="F7D7BC"/>
          </a:solidFill>
        </p:spPr>
      </p:sp>
      <p:grpSp>
        <p:nvGrpSpPr>
          <p:cNvPr name="Group 5" id="5"/>
          <p:cNvGrpSpPr/>
          <p:nvPr/>
        </p:nvGrpSpPr>
        <p:grpSpPr>
          <a:xfrm rot="0">
            <a:off x="1738190" y="5199510"/>
            <a:ext cx="3991220" cy="1601773"/>
            <a:chOff x="0" y="0"/>
            <a:chExt cx="5321627" cy="2135697"/>
          </a:xfrm>
        </p:grpSpPr>
        <p:sp>
          <p:nvSpPr>
            <p:cNvPr name="TextBox 6" id="6"/>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TITLE</a:t>
              </a:r>
            </a:p>
          </p:txBody>
        </p:sp>
        <p:sp>
          <p:nvSpPr>
            <p:cNvPr name="TextBox 7" id="7"/>
            <p:cNvSpPr txBox="true"/>
            <p:nvPr/>
          </p:nvSpPr>
          <p:spPr>
            <a:xfrm rot="0">
              <a:off x="0" y="823590"/>
              <a:ext cx="5321627" cy="1312107"/>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Th</a:t>
              </a:r>
              <a:r>
                <a:rPr lang="en-US" sz="1900">
                  <a:solidFill>
                    <a:srgbClr val="000000"/>
                  </a:solidFill>
                  <a:latin typeface="Inter"/>
                </a:rPr>
                <a:t>e</a:t>
              </a:r>
            </a:p>
            <a:p>
              <a:pPr>
                <a:lnSpc>
                  <a:spcPts val="2660"/>
                </a:lnSpc>
                <a:spcBef>
                  <a:spcPct val="0"/>
                </a:spcBef>
              </a:pPr>
              <a:r>
                <a:rPr lang="en-US" sz="1900">
                  <a:solidFill>
                    <a:srgbClr val="000000"/>
                  </a:solidFill>
                  <a:latin typeface="Inter"/>
                </a:rPr>
                <a:t>name under which the book was published.</a:t>
              </a:r>
            </a:p>
          </p:txBody>
        </p:sp>
      </p:grpSp>
      <p:sp>
        <p:nvSpPr>
          <p:cNvPr name="TextBox 8" id="8"/>
          <p:cNvSpPr txBox="true"/>
          <p:nvPr/>
        </p:nvSpPr>
        <p:spPr>
          <a:xfrm rot="0">
            <a:off x="1028700" y="8989983"/>
            <a:ext cx="5410200"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NATHASYA GUNAWAN | FINAL PROJECT</a:t>
            </a:r>
          </a:p>
        </p:txBody>
      </p:sp>
      <p:grpSp>
        <p:nvGrpSpPr>
          <p:cNvPr name="Group 9" id="9"/>
          <p:cNvGrpSpPr/>
          <p:nvPr/>
        </p:nvGrpSpPr>
        <p:grpSpPr>
          <a:xfrm rot="0">
            <a:off x="7148390" y="5032216"/>
            <a:ext cx="3991220" cy="1936361"/>
            <a:chOff x="0" y="0"/>
            <a:chExt cx="5321627" cy="2581815"/>
          </a:xfrm>
        </p:grpSpPr>
        <p:sp>
          <p:nvSpPr>
            <p:cNvPr name="TextBox 10" id="10"/>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AUTHORS</a:t>
              </a:r>
            </a:p>
          </p:txBody>
        </p:sp>
        <p:sp>
          <p:nvSpPr>
            <p:cNvPr name="TextBox 11" id="11"/>
            <p:cNvSpPr txBox="true"/>
            <p:nvPr/>
          </p:nvSpPr>
          <p:spPr>
            <a:xfrm rot="0">
              <a:off x="0" y="823590"/>
              <a:ext cx="5321627" cy="1758225"/>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Nam</a:t>
              </a:r>
              <a:r>
                <a:rPr lang="en-US" sz="1900">
                  <a:solidFill>
                    <a:srgbClr val="000000"/>
                  </a:solidFill>
                  <a:latin typeface="Inter"/>
                </a:rPr>
                <a:t>es</a:t>
              </a:r>
            </a:p>
            <a:p>
              <a:pPr>
                <a:lnSpc>
                  <a:spcPts val="2660"/>
                </a:lnSpc>
                <a:spcBef>
                  <a:spcPct val="0"/>
                </a:spcBef>
              </a:pPr>
              <a:r>
                <a:rPr lang="en-US" sz="1900">
                  <a:solidFill>
                    <a:srgbClr val="000000"/>
                  </a:solidFill>
                  <a:latin typeface="Inter"/>
                </a:rPr>
                <a:t>of the authors of the book. Multiple authors are delimited with a comma (,).</a:t>
              </a:r>
            </a:p>
          </p:txBody>
        </p:sp>
      </p:grpSp>
      <p:grpSp>
        <p:nvGrpSpPr>
          <p:cNvPr name="Group 12" id="12"/>
          <p:cNvGrpSpPr/>
          <p:nvPr/>
        </p:nvGrpSpPr>
        <p:grpSpPr>
          <a:xfrm rot="0">
            <a:off x="12558590" y="5199510"/>
            <a:ext cx="3991220" cy="1601773"/>
            <a:chOff x="0" y="0"/>
            <a:chExt cx="5321627" cy="2135697"/>
          </a:xfrm>
        </p:grpSpPr>
        <p:sp>
          <p:nvSpPr>
            <p:cNvPr name="TextBox 13" id="13"/>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AVERAGE_RATING</a:t>
              </a:r>
            </a:p>
          </p:txBody>
        </p:sp>
        <p:sp>
          <p:nvSpPr>
            <p:cNvPr name="TextBox 14" id="14"/>
            <p:cNvSpPr txBox="true"/>
            <p:nvPr/>
          </p:nvSpPr>
          <p:spPr>
            <a:xfrm rot="0">
              <a:off x="0" y="823590"/>
              <a:ext cx="5321627" cy="1312107"/>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Th</a:t>
              </a:r>
              <a:r>
                <a:rPr lang="en-US" sz="1900">
                  <a:solidFill>
                    <a:srgbClr val="000000"/>
                  </a:solidFill>
                  <a:latin typeface="Inter"/>
                </a:rPr>
                <a:t>e</a:t>
              </a:r>
            </a:p>
            <a:p>
              <a:pPr>
                <a:lnSpc>
                  <a:spcPts val="2660"/>
                </a:lnSpc>
                <a:spcBef>
                  <a:spcPct val="0"/>
                </a:spcBef>
              </a:pPr>
              <a:r>
                <a:rPr lang="en-US" sz="1900">
                  <a:solidFill>
                    <a:srgbClr val="000000"/>
                  </a:solidFill>
                  <a:latin typeface="Inter"/>
                </a:rPr>
                <a:t>average rating of the book received in total.</a:t>
              </a:r>
            </a:p>
          </p:txBody>
        </p:sp>
      </p:grpSp>
      <p:pic>
        <p:nvPicPr>
          <p:cNvPr name="Picture 15" id="15"/>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
        <p:nvSpPr>
          <p:cNvPr name="TextBox 16" id="16"/>
          <p:cNvSpPr txBox="true"/>
          <p:nvPr/>
        </p:nvSpPr>
        <p:spPr>
          <a:xfrm rot="0">
            <a:off x="1028700" y="1391288"/>
            <a:ext cx="10445909" cy="959893"/>
          </a:xfrm>
          <a:prstGeom prst="rect">
            <a:avLst/>
          </a:prstGeom>
        </p:spPr>
        <p:txBody>
          <a:bodyPr anchor="t" rtlCol="false" tIns="0" lIns="0" bIns="0" rIns="0">
            <a:spAutoFit/>
          </a:bodyPr>
          <a:lstStyle/>
          <a:p>
            <a:pPr>
              <a:lnSpc>
                <a:spcPts val="7839"/>
              </a:lnSpc>
              <a:spcBef>
                <a:spcPct val="0"/>
              </a:spcBef>
            </a:pPr>
            <a:r>
              <a:rPr lang="en-US" sz="5599">
                <a:solidFill>
                  <a:srgbClr val="000000"/>
                </a:solidFill>
                <a:latin typeface="Inter Bold"/>
              </a:rPr>
              <a:t>DATA FEATURES</a:t>
            </a:r>
          </a:p>
        </p:txBody>
      </p:sp>
      <p:sp>
        <p:nvSpPr>
          <p:cNvPr name="TextBox 17" id="17"/>
          <p:cNvSpPr txBox="true"/>
          <p:nvPr/>
        </p:nvSpPr>
        <p:spPr>
          <a:xfrm rot="0">
            <a:off x="13736503" y="15354"/>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3702640"/>
            <a:ext cx="5410200" cy="4595514"/>
          </a:xfrm>
          <a:prstGeom prst="rect">
            <a:avLst/>
          </a:prstGeom>
          <a:solidFill>
            <a:srgbClr val="F7D7BC">
              <a:alpha val="29803"/>
            </a:srgbClr>
          </a:solidFill>
        </p:spPr>
      </p:sp>
      <p:sp>
        <p:nvSpPr>
          <p:cNvPr name="AutoShape 3" id="3"/>
          <p:cNvSpPr/>
          <p:nvPr/>
        </p:nvSpPr>
        <p:spPr>
          <a:xfrm rot="0">
            <a:off x="6438900" y="3702640"/>
            <a:ext cx="5410200" cy="4595514"/>
          </a:xfrm>
          <a:prstGeom prst="rect">
            <a:avLst/>
          </a:prstGeom>
          <a:solidFill>
            <a:srgbClr val="F7D7BC">
              <a:alpha val="64705"/>
            </a:srgbClr>
          </a:solidFill>
        </p:spPr>
      </p:sp>
      <p:sp>
        <p:nvSpPr>
          <p:cNvPr name="AutoShape 4" id="4"/>
          <p:cNvSpPr/>
          <p:nvPr/>
        </p:nvSpPr>
        <p:spPr>
          <a:xfrm rot="0">
            <a:off x="11849100" y="3702640"/>
            <a:ext cx="5410200" cy="4595514"/>
          </a:xfrm>
          <a:prstGeom prst="rect">
            <a:avLst/>
          </a:prstGeom>
          <a:solidFill>
            <a:srgbClr val="F7D7BC"/>
          </a:solidFill>
        </p:spPr>
      </p:sp>
      <p:grpSp>
        <p:nvGrpSpPr>
          <p:cNvPr name="Group 5" id="5"/>
          <p:cNvGrpSpPr/>
          <p:nvPr/>
        </p:nvGrpSpPr>
        <p:grpSpPr>
          <a:xfrm rot="0">
            <a:off x="1738190" y="5199510"/>
            <a:ext cx="3991220" cy="1601773"/>
            <a:chOff x="0" y="0"/>
            <a:chExt cx="5321627" cy="2135697"/>
          </a:xfrm>
        </p:grpSpPr>
        <p:sp>
          <p:nvSpPr>
            <p:cNvPr name="TextBox 6" id="6"/>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RATINGS_COUNT</a:t>
              </a:r>
            </a:p>
          </p:txBody>
        </p:sp>
        <p:sp>
          <p:nvSpPr>
            <p:cNvPr name="TextBox 7" id="7"/>
            <p:cNvSpPr txBox="true"/>
            <p:nvPr/>
          </p:nvSpPr>
          <p:spPr>
            <a:xfrm rot="0">
              <a:off x="0" y="823590"/>
              <a:ext cx="5321627" cy="1312107"/>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Total</a:t>
              </a:r>
            </a:p>
            <a:p>
              <a:pPr>
                <a:lnSpc>
                  <a:spcPts val="2660"/>
                </a:lnSpc>
                <a:spcBef>
                  <a:spcPct val="0"/>
                </a:spcBef>
              </a:pPr>
              <a:r>
                <a:rPr lang="en-US" sz="1900">
                  <a:solidFill>
                    <a:srgbClr val="000000"/>
                  </a:solidFill>
                  <a:latin typeface="Inter"/>
                </a:rPr>
                <a:t>number of ratings the book received.</a:t>
              </a:r>
            </a:p>
          </p:txBody>
        </p:sp>
      </p:grpSp>
      <p:sp>
        <p:nvSpPr>
          <p:cNvPr name="TextBox 8" id="8"/>
          <p:cNvSpPr txBox="true"/>
          <p:nvPr/>
        </p:nvSpPr>
        <p:spPr>
          <a:xfrm rot="0">
            <a:off x="1028700" y="8989983"/>
            <a:ext cx="5410200"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
            </a:r>
            <a:r>
              <a:rPr lang="en-US" sz="1599">
                <a:solidFill>
                  <a:srgbClr val="000000"/>
                </a:solidFill>
                <a:latin typeface="Inter"/>
              </a:rPr>
              <a:t>ATHASYA GUNAWAN | FINAL PROJECT</a:t>
            </a:r>
          </a:p>
        </p:txBody>
      </p:sp>
      <p:grpSp>
        <p:nvGrpSpPr>
          <p:cNvPr name="Group 9" id="9"/>
          <p:cNvGrpSpPr/>
          <p:nvPr/>
        </p:nvGrpSpPr>
        <p:grpSpPr>
          <a:xfrm rot="0">
            <a:off x="7148390" y="5199510"/>
            <a:ext cx="3991220" cy="1601773"/>
            <a:chOff x="0" y="0"/>
            <a:chExt cx="5321627" cy="2135697"/>
          </a:xfrm>
        </p:grpSpPr>
        <p:sp>
          <p:nvSpPr>
            <p:cNvPr name="TextBox 10" id="10"/>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USER_ID</a:t>
              </a:r>
            </a:p>
          </p:txBody>
        </p:sp>
        <p:sp>
          <p:nvSpPr>
            <p:cNvPr name="TextBox 11" id="11"/>
            <p:cNvSpPr txBox="true"/>
            <p:nvPr/>
          </p:nvSpPr>
          <p:spPr>
            <a:xfrm rot="0">
              <a:off x="0" y="823590"/>
              <a:ext cx="5321627" cy="1312107"/>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A</a:t>
              </a:r>
            </a:p>
            <a:p>
              <a:pPr>
                <a:lnSpc>
                  <a:spcPts val="2660"/>
                </a:lnSpc>
                <a:spcBef>
                  <a:spcPct val="0"/>
                </a:spcBef>
              </a:pPr>
              <a:r>
                <a:rPr lang="en-US" sz="1900">
                  <a:solidFill>
                    <a:srgbClr val="000000"/>
                  </a:solidFill>
                  <a:latin typeface="Inter"/>
                </a:rPr>
                <a:t>unique</a:t>
              </a:r>
              <a:r>
                <a:rPr lang="en-US" sz="1900">
                  <a:solidFill>
                    <a:srgbClr val="000000"/>
                  </a:solidFill>
                  <a:latin typeface="Inter"/>
                </a:rPr>
                <a:t> Identification number for each user.</a:t>
              </a:r>
            </a:p>
          </p:txBody>
        </p:sp>
      </p:grpSp>
      <p:grpSp>
        <p:nvGrpSpPr>
          <p:cNvPr name="Group 12" id="12"/>
          <p:cNvGrpSpPr/>
          <p:nvPr/>
        </p:nvGrpSpPr>
        <p:grpSpPr>
          <a:xfrm rot="0">
            <a:off x="12558590" y="5199510"/>
            <a:ext cx="3991220" cy="1601773"/>
            <a:chOff x="0" y="0"/>
            <a:chExt cx="5321627" cy="2135697"/>
          </a:xfrm>
        </p:grpSpPr>
        <p:sp>
          <p:nvSpPr>
            <p:cNvPr name="TextBox 13" id="13"/>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BOOK_ID</a:t>
              </a:r>
            </a:p>
          </p:txBody>
        </p:sp>
        <p:sp>
          <p:nvSpPr>
            <p:cNvPr name="TextBox 14" id="14"/>
            <p:cNvSpPr txBox="true"/>
            <p:nvPr/>
          </p:nvSpPr>
          <p:spPr>
            <a:xfrm rot="0">
              <a:off x="0" y="823590"/>
              <a:ext cx="5321627" cy="1312107"/>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A</a:t>
              </a:r>
            </a:p>
            <a:p>
              <a:pPr>
                <a:lnSpc>
                  <a:spcPts val="2660"/>
                </a:lnSpc>
                <a:spcBef>
                  <a:spcPct val="0"/>
                </a:spcBef>
              </a:pPr>
              <a:r>
                <a:rPr lang="en-US" sz="1900">
                  <a:solidFill>
                    <a:srgbClr val="000000"/>
                  </a:solidFill>
                  <a:latin typeface="Inter"/>
                </a:rPr>
                <a:t>uniqu</a:t>
              </a:r>
              <a:r>
                <a:rPr lang="en-US" sz="1900">
                  <a:solidFill>
                    <a:srgbClr val="000000"/>
                  </a:solidFill>
                  <a:latin typeface="Inter"/>
                </a:rPr>
                <a:t>e Identification number for each book.</a:t>
              </a:r>
            </a:p>
          </p:txBody>
        </p:sp>
      </p:grpSp>
      <p:pic>
        <p:nvPicPr>
          <p:cNvPr name="Picture 15" id="15"/>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
        <p:nvSpPr>
          <p:cNvPr name="TextBox 16" id="16"/>
          <p:cNvSpPr txBox="true"/>
          <p:nvPr/>
        </p:nvSpPr>
        <p:spPr>
          <a:xfrm rot="0">
            <a:off x="1028700" y="1391288"/>
            <a:ext cx="10445909" cy="959893"/>
          </a:xfrm>
          <a:prstGeom prst="rect">
            <a:avLst/>
          </a:prstGeom>
        </p:spPr>
        <p:txBody>
          <a:bodyPr anchor="t" rtlCol="false" tIns="0" lIns="0" bIns="0" rIns="0">
            <a:spAutoFit/>
          </a:bodyPr>
          <a:lstStyle/>
          <a:p>
            <a:pPr>
              <a:lnSpc>
                <a:spcPts val="7839"/>
              </a:lnSpc>
              <a:spcBef>
                <a:spcPct val="0"/>
              </a:spcBef>
            </a:pPr>
            <a:r>
              <a:rPr lang="en-US" sz="5599">
                <a:solidFill>
                  <a:srgbClr val="000000"/>
                </a:solidFill>
                <a:latin typeface="Inter Bold"/>
              </a:rPr>
              <a:t>DATA FEATURES</a:t>
            </a:r>
          </a:p>
        </p:txBody>
      </p:sp>
      <p:sp>
        <p:nvSpPr>
          <p:cNvPr name="TextBox 17" id="17"/>
          <p:cNvSpPr txBox="true"/>
          <p:nvPr/>
        </p:nvSpPr>
        <p:spPr>
          <a:xfrm rot="0">
            <a:off x="13736503" y="15354"/>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3702640"/>
            <a:ext cx="5410200" cy="4595514"/>
          </a:xfrm>
          <a:prstGeom prst="rect">
            <a:avLst/>
          </a:prstGeom>
          <a:solidFill>
            <a:srgbClr val="F7D7BC">
              <a:alpha val="29803"/>
            </a:srgbClr>
          </a:solidFill>
        </p:spPr>
      </p:sp>
      <p:sp>
        <p:nvSpPr>
          <p:cNvPr name="AutoShape 3" id="3"/>
          <p:cNvSpPr/>
          <p:nvPr/>
        </p:nvSpPr>
        <p:spPr>
          <a:xfrm rot="0">
            <a:off x="6438900" y="3702640"/>
            <a:ext cx="5410200" cy="4595514"/>
          </a:xfrm>
          <a:prstGeom prst="rect">
            <a:avLst/>
          </a:prstGeom>
          <a:solidFill>
            <a:srgbClr val="F7D7BC">
              <a:alpha val="64705"/>
            </a:srgbClr>
          </a:solidFill>
        </p:spPr>
      </p:sp>
      <p:sp>
        <p:nvSpPr>
          <p:cNvPr name="AutoShape 4" id="4"/>
          <p:cNvSpPr/>
          <p:nvPr/>
        </p:nvSpPr>
        <p:spPr>
          <a:xfrm rot="0">
            <a:off x="11849100" y="3702640"/>
            <a:ext cx="5410200" cy="4595514"/>
          </a:xfrm>
          <a:prstGeom prst="rect">
            <a:avLst/>
          </a:prstGeom>
          <a:solidFill>
            <a:srgbClr val="F7D7BC"/>
          </a:solidFill>
        </p:spPr>
      </p:sp>
      <p:grpSp>
        <p:nvGrpSpPr>
          <p:cNvPr name="Group 5" id="5"/>
          <p:cNvGrpSpPr/>
          <p:nvPr/>
        </p:nvGrpSpPr>
        <p:grpSpPr>
          <a:xfrm rot="0">
            <a:off x="1738190" y="5534099"/>
            <a:ext cx="3991220" cy="932596"/>
            <a:chOff x="0" y="0"/>
            <a:chExt cx="5321627" cy="1243461"/>
          </a:xfrm>
        </p:grpSpPr>
        <p:sp>
          <p:nvSpPr>
            <p:cNvPr name="TextBox 6" id="6"/>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RATINGS</a:t>
              </a:r>
            </a:p>
          </p:txBody>
        </p:sp>
        <p:sp>
          <p:nvSpPr>
            <p:cNvPr name="TextBox 7" id="7"/>
            <p:cNvSpPr txBox="true"/>
            <p:nvPr/>
          </p:nvSpPr>
          <p:spPr>
            <a:xfrm rot="0">
              <a:off x="0" y="823590"/>
              <a:ext cx="5321627" cy="419871"/>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Ratings given to a book by a user.</a:t>
              </a:r>
            </a:p>
          </p:txBody>
        </p:sp>
      </p:grpSp>
      <p:sp>
        <p:nvSpPr>
          <p:cNvPr name="TextBox 8" id="8"/>
          <p:cNvSpPr txBox="true"/>
          <p:nvPr/>
        </p:nvSpPr>
        <p:spPr>
          <a:xfrm rot="0">
            <a:off x="1028700" y="8989983"/>
            <a:ext cx="5410200" cy="268317"/>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Inter"/>
              </a:rPr>
              <a:t>N</a:t>
            </a:r>
            <a:r>
              <a:rPr lang="en-US" sz="1599">
                <a:solidFill>
                  <a:srgbClr val="000000"/>
                </a:solidFill>
                <a:latin typeface="Inter"/>
              </a:rPr>
              <a:t>ATHASYA GUNAWAN | FINAL PROJECT</a:t>
            </a:r>
          </a:p>
        </p:txBody>
      </p:sp>
      <p:grpSp>
        <p:nvGrpSpPr>
          <p:cNvPr name="Group 9" id="9"/>
          <p:cNvGrpSpPr/>
          <p:nvPr/>
        </p:nvGrpSpPr>
        <p:grpSpPr>
          <a:xfrm rot="0">
            <a:off x="7148390" y="5366805"/>
            <a:ext cx="3991220" cy="1267184"/>
            <a:chOff x="0" y="0"/>
            <a:chExt cx="5321627" cy="1689579"/>
          </a:xfrm>
        </p:grpSpPr>
        <p:sp>
          <p:nvSpPr>
            <p:cNvPr name="TextBox 10" id="10"/>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TAG_NAME</a:t>
              </a:r>
            </a:p>
          </p:txBody>
        </p:sp>
        <p:sp>
          <p:nvSpPr>
            <p:cNvPr name="TextBox 11" id="11"/>
            <p:cNvSpPr txBox="true"/>
            <p:nvPr/>
          </p:nvSpPr>
          <p:spPr>
            <a:xfrm rot="0">
              <a:off x="0" y="823590"/>
              <a:ext cx="5321627" cy="865989"/>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Book genres assigned to each book</a:t>
              </a:r>
            </a:p>
          </p:txBody>
        </p:sp>
      </p:grpSp>
      <p:grpSp>
        <p:nvGrpSpPr>
          <p:cNvPr name="Group 12" id="12"/>
          <p:cNvGrpSpPr/>
          <p:nvPr/>
        </p:nvGrpSpPr>
        <p:grpSpPr>
          <a:xfrm rot="0">
            <a:off x="12558590" y="5366805"/>
            <a:ext cx="3991220" cy="1267184"/>
            <a:chOff x="0" y="0"/>
            <a:chExt cx="5321627" cy="1689579"/>
          </a:xfrm>
        </p:grpSpPr>
        <p:sp>
          <p:nvSpPr>
            <p:cNvPr name="TextBox 13" id="13"/>
            <p:cNvSpPr txBox="true"/>
            <p:nvPr/>
          </p:nvSpPr>
          <p:spPr>
            <a:xfrm rot="0">
              <a:off x="0" y="-47625"/>
              <a:ext cx="5321627" cy="518681"/>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Inter"/>
                </a:rPr>
                <a:t>BOOKS_COUNT</a:t>
              </a:r>
            </a:p>
          </p:txBody>
        </p:sp>
        <p:sp>
          <p:nvSpPr>
            <p:cNvPr name="TextBox 14" id="14"/>
            <p:cNvSpPr txBox="true"/>
            <p:nvPr/>
          </p:nvSpPr>
          <p:spPr>
            <a:xfrm rot="0">
              <a:off x="0" y="823590"/>
              <a:ext cx="5321627" cy="865989"/>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Inter"/>
                </a:rPr>
                <a:t>N</a:t>
              </a:r>
              <a:r>
                <a:rPr lang="en-US" sz="1900">
                  <a:solidFill>
                    <a:srgbClr val="000000"/>
                  </a:solidFill>
                  <a:latin typeface="Inter"/>
                </a:rPr>
                <a:t>umber</a:t>
              </a:r>
            </a:p>
            <a:p>
              <a:pPr>
                <a:lnSpc>
                  <a:spcPts val="2660"/>
                </a:lnSpc>
                <a:spcBef>
                  <a:spcPct val="0"/>
                </a:spcBef>
              </a:pPr>
              <a:r>
                <a:rPr lang="en-US" sz="1900">
                  <a:solidFill>
                    <a:srgbClr val="000000"/>
                  </a:solidFill>
                  <a:latin typeface="Inter"/>
                </a:rPr>
                <a:t>of editions a book have.</a:t>
              </a:r>
            </a:p>
          </p:txBody>
        </p:sp>
      </p:grpSp>
      <p:pic>
        <p:nvPicPr>
          <p:cNvPr name="Picture 15" id="15"/>
          <p:cNvPicPr>
            <a:picLocks noChangeAspect="true"/>
          </p:cNvPicPr>
          <p:nvPr/>
        </p:nvPicPr>
        <p:blipFill>
          <a:blip r:embed="rId2"/>
          <a:srcRect l="12310" t="33786" r="7415" b="32929"/>
          <a:stretch>
            <a:fillRect/>
          </a:stretch>
        </p:blipFill>
        <p:spPr>
          <a:xfrm flipH="false" flipV="false" rot="0">
            <a:off x="16802620" y="9068945"/>
            <a:ext cx="456680" cy="189355"/>
          </a:xfrm>
          <a:prstGeom prst="rect">
            <a:avLst/>
          </a:prstGeom>
        </p:spPr>
      </p:pic>
      <p:sp>
        <p:nvSpPr>
          <p:cNvPr name="TextBox 16" id="16"/>
          <p:cNvSpPr txBox="true"/>
          <p:nvPr/>
        </p:nvSpPr>
        <p:spPr>
          <a:xfrm rot="0">
            <a:off x="1028700" y="1391288"/>
            <a:ext cx="10445909" cy="959893"/>
          </a:xfrm>
          <a:prstGeom prst="rect">
            <a:avLst/>
          </a:prstGeom>
        </p:spPr>
        <p:txBody>
          <a:bodyPr anchor="t" rtlCol="false" tIns="0" lIns="0" bIns="0" rIns="0">
            <a:spAutoFit/>
          </a:bodyPr>
          <a:lstStyle/>
          <a:p>
            <a:pPr>
              <a:lnSpc>
                <a:spcPts val="7839"/>
              </a:lnSpc>
              <a:spcBef>
                <a:spcPct val="0"/>
              </a:spcBef>
            </a:pPr>
            <a:r>
              <a:rPr lang="en-US" sz="5599">
                <a:solidFill>
                  <a:srgbClr val="000000"/>
                </a:solidFill>
                <a:latin typeface="Inter Bold"/>
              </a:rPr>
              <a:t>DATA FEATURES</a:t>
            </a:r>
          </a:p>
        </p:txBody>
      </p:sp>
      <p:sp>
        <p:nvSpPr>
          <p:cNvPr name="TextBox 17" id="17"/>
          <p:cNvSpPr txBox="true"/>
          <p:nvPr/>
        </p:nvSpPr>
        <p:spPr>
          <a:xfrm rot="0">
            <a:off x="13736503" y="15354"/>
            <a:ext cx="3522797" cy="3435536"/>
          </a:xfrm>
          <a:prstGeom prst="rect">
            <a:avLst/>
          </a:prstGeom>
        </p:spPr>
        <p:txBody>
          <a:bodyPr anchor="t" rtlCol="false" tIns="0" lIns="0" bIns="0" rIns="0">
            <a:spAutoFit/>
          </a:bodyPr>
          <a:lstStyle/>
          <a:p>
            <a:pPr algn="r">
              <a:lnSpc>
                <a:spcPts val="27999"/>
              </a:lnSpc>
              <a:spcBef>
                <a:spcPct val="0"/>
              </a:spcBef>
            </a:pPr>
            <a:r>
              <a:rPr lang="en-US" sz="19999">
                <a:solidFill>
                  <a:srgbClr val="000000">
                    <a:alpha val="3922"/>
                  </a:srgbClr>
                </a:solidFill>
                <a:latin typeface="Inter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DAEGOvmP3mk</dc:identifier>
  <dcterms:modified xsi:type="dcterms:W3CDTF">2011-08-01T06:04:30Z</dcterms:modified>
  <cp:revision>1</cp:revision>
  <dc:title>Goodreads Book Recommendation System</dc:title>
</cp:coreProperties>
</file>